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6" r:id="rId2"/>
    <p:sldId id="289" r:id="rId3"/>
    <p:sldId id="498" r:id="rId4"/>
    <p:sldId id="499" r:id="rId5"/>
    <p:sldId id="500" r:id="rId6"/>
    <p:sldId id="501" r:id="rId7"/>
    <p:sldId id="502" r:id="rId8"/>
    <p:sldId id="503" r:id="rId9"/>
    <p:sldId id="504" r:id="rId10"/>
    <p:sldId id="505" r:id="rId11"/>
    <p:sldId id="506" r:id="rId12"/>
    <p:sldId id="507" r:id="rId13"/>
    <p:sldId id="508" r:id="rId14"/>
    <p:sldId id="509" r:id="rId15"/>
    <p:sldId id="510" r:id="rId16"/>
    <p:sldId id="511" r:id="rId17"/>
    <p:sldId id="514" r:id="rId18"/>
    <p:sldId id="515" r:id="rId19"/>
    <p:sldId id="512" r:id="rId20"/>
    <p:sldId id="513" r:id="rId21"/>
    <p:sldId id="516" r:id="rId22"/>
    <p:sldId id="533" r:id="rId23"/>
    <p:sldId id="534" r:id="rId24"/>
    <p:sldId id="535" r:id="rId25"/>
    <p:sldId id="518" r:id="rId26"/>
    <p:sldId id="519" r:id="rId27"/>
    <p:sldId id="520" r:id="rId28"/>
    <p:sldId id="521" r:id="rId29"/>
    <p:sldId id="522" r:id="rId30"/>
    <p:sldId id="523" r:id="rId31"/>
    <p:sldId id="524" r:id="rId32"/>
    <p:sldId id="526" r:id="rId33"/>
    <p:sldId id="527" r:id="rId34"/>
    <p:sldId id="525" r:id="rId35"/>
    <p:sldId id="528" r:id="rId36"/>
    <p:sldId id="529" r:id="rId37"/>
    <p:sldId id="530" r:id="rId38"/>
    <p:sldId id="532" r:id="rId39"/>
    <p:sldId id="531" r:id="rId40"/>
    <p:sldId id="443" r:id="rId41"/>
    <p:sldId id="53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60" userDrawn="1">
          <p15:clr>
            <a:srgbClr val="A4A3A4"/>
          </p15:clr>
        </p15:guide>
        <p15:guide id="2" pos="376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taliia Bielova"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D0EFF"/>
    <a:srgbClr val="FF9794"/>
    <a:srgbClr val="FF4E28"/>
    <a:srgbClr val="7AC4FF"/>
    <a:srgbClr val="FFBC13"/>
    <a:srgbClr val="D3EE8A"/>
    <a:srgbClr val="D9A8C3"/>
    <a:srgbClr val="FF4B4B"/>
    <a:srgbClr val="29D5CF"/>
    <a:srgbClr val="3CB6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40"/>
    <p:restoredTop sz="87084"/>
  </p:normalViewPr>
  <p:slideViewPr>
    <p:cSldViewPr snapToGrid="0" snapToObjects="1" showGuides="1">
      <p:cViewPr varScale="1">
        <p:scale>
          <a:sx n="109" d="100"/>
          <a:sy n="109" d="100"/>
        </p:scale>
        <p:origin x="1056" y="184"/>
      </p:cViewPr>
      <p:guideLst>
        <p:guide orient="horz" pos="1560"/>
        <p:guide pos="37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9EE2DB-DFE7-8042-A17B-950DAD0C4565}" type="datetimeFigureOut">
              <a:rPr lang="en-US" smtClean="0"/>
              <a:t>10/26/20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F9F49A-9140-1E48-A01F-36CFD0A79B79}" type="slidenum">
              <a:rPr lang="en-US" smtClean="0"/>
              <a:t>‹#›</a:t>
            </a:fld>
            <a:endParaRPr lang="en-US"/>
          </a:p>
        </p:txBody>
      </p:sp>
    </p:spTree>
    <p:extLst>
      <p:ext uri="{BB962C8B-B14F-4D97-AF65-F5344CB8AC3E}">
        <p14:creationId xmlns:p14="http://schemas.microsoft.com/office/powerpoint/2010/main" val="11207829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F9F49A-9140-1E48-A01F-36CFD0A79B79}" type="slidenum">
              <a:rPr lang="en-US" smtClean="0"/>
              <a:t>1</a:t>
            </a:fld>
            <a:endParaRPr lang="en-US"/>
          </a:p>
        </p:txBody>
      </p:sp>
    </p:spTree>
    <p:extLst>
      <p:ext uri="{BB962C8B-B14F-4D97-AF65-F5344CB8AC3E}">
        <p14:creationId xmlns:p14="http://schemas.microsoft.com/office/powerpoint/2010/main" val="932171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charset="0"/>
                <a:ea typeface="Arial" charset="0"/>
                <a:cs typeface="Arial" charset="0"/>
              </a:rPr>
              <a:t>Watergate scandal in 1972</a:t>
            </a:r>
            <a:endParaRPr lang="en-US" dirty="0"/>
          </a:p>
        </p:txBody>
      </p:sp>
      <p:sp>
        <p:nvSpPr>
          <p:cNvPr id="4" name="Slide Number Placeholder 3"/>
          <p:cNvSpPr>
            <a:spLocks noGrp="1"/>
          </p:cNvSpPr>
          <p:nvPr>
            <p:ph type="sldNum" sz="quarter" idx="5"/>
          </p:nvPr>
        </p:nvSpPr>
        <p:spPr/>
        <p:txBody>
          <a:bodyPr/>
          <a:lstStyle/>
          <a:p>
            <a:fld id="{A0F9F49A-9140-1E48-A01F-36CFD0A79B79}" type="slidenum">
              <a:rPr lang="en-US" smtClean="0"/>
              <a:t>12</a:t>
            </a:fld>
            <a:endParaRPr lang="en-US"/>
          </a:p>
        </p:txBody>
      </p:sp>
    </p:spTree>
    <p:extLst>
      <p:ext uri="{BB962C8B-B14F-4D97-AF65-F5344CB8AC3E}">
        <p14:creationId xmlns:p14="http://schemas.microsoft.com/office/powerpoint/2010/main" val="3044421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after the Web (1990-1991) was released</a:t>
            </a:r>
          </a:p>
        </p:txBody>
      </p:sp>
      <p:sp>
        <p:nvSpPr>
          <p:cNvPr id="4" name="Slide Number Placeholder 3"/>
          <p:cNvSpPr>
            <a:spLocks noGrp="1"/>
          </p:cNvSpPr>
          <p:nvPr>
            <p:ph type="sldNum" sz="quarter" idx="5"/>
          </p:nvPr>
        </p:nvSpPr>
        <p:spPr/>
        <p:txBody>
          <a:bodyPr/>
          <a:lstStyle/>
          <a:p>
            <a:fld id="{A0F9F49A-9140-1E48-A01F-36CFD0A79B79}" type="slidenum">
              <a:rPr lang="en-US" smtClean="0"/>
              <a:t>17</a:t>
            </a:fld>
            <a:endParaRPr lang="en-US"/>
          </a:p>
        </p:txBody>
      </p:sp>
    </p:spTree>
    <p:extLst>
      <p:ext uri="{BB962C8B-B14F-4D97-AF65-F5344CB8AC3E}">
        <p14:creationId xmlns:p14="http://schemas.microsoft.com/office/powerpoint/2010/main" val="1473654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Important things happening between 1990-1994</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WWW become an internet service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Gulf war is waged</a:t>
            </a:r>
          </a:p>
          <a:p>
            <a:endParaRPr lang="en-US" dirty="0"/>
          </a:p>
        </p:txBody>
      </p:sp>
      <p:sp>
        <p:nvSpPr>
          <p:cNvPr id="4" name="Slide Number Placeholder 3"/>
          <p:cNvSpPr>
            <a:spLocks noGrp="1"/>
          </p:cNvSpPr>
          <p:nvPr>
            <p:ph type="sldNum" sz="quarter" idx="5"/>
          </p:nvPr>
        </p:nvSpPr>
        <p:spPr/>
        <p:txBody>
          <a:bodyPr/>
          <a:lstStyle/>
          <a:p>
            <a:fld id="{A0F9F49A-9140-1E48-A01F-36CFD0A79B79}" type="slidenum">
              <a:rPr lang="en-US" smtClean="0"/>
              <a:t>21</a:t>
            </a:fld>
            <a:endParaRPr lang="en-US"/>
          </a:p>
        </p:txBody>
      </p:sp>
    </p:spTree>
    <p:extLst>
      <p:ext uri="{BB962C8B-B14F-4D97-AF65-F5344CB8AC3E}">
        <p14:creationId xmlns:p14="http://schemas.microsoft.com/office/powerpoint/2010/main" val="31799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F9F49A-9140-1E48-A01F-36CFD0A79B79}" type="slidenum">
              <a:rPr lang="en-US" smtClean="0"/>
              <a:t>35</a:t>
            </a:fld>
            <a:endParaRPr lang="en-US"/>
          </a:p>
        </p:txBody>
      </p:sp>
    </p:spTree>
    <p:extLst>
      <p:ext uri="{BB962C8B-B14F-4D97-AF65-F5344CB8AC3E}">
        <p14:creationId xmlns:p14="http://schemas.microsoft.com/office/powerpoint/2010/main" val="1693472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28A85A1-143F-A544-A9EE-0CE68588832A}" type="datetime1">
              <a:rPr lang="en-US" smtClean="0"/>
              <a:t>10/26/20</a:t>
            </a:fld>
            <a:endParaRPr lang="en-US"/>
          </a:p>
        </p:txBody>
      </p:sp>
      <p:sp>
        <p:nvSpPr>
          <p:cNvPr id="5" name="Footer Placeholder 4"/>
          <p:cNvSpPr>
            <a:spLocks noGrp="1"/>
          </p:cNvSpPr>
          <p:nvPr>
            <p:ph type="ftr" sz="quarter" idx="11"/>
          </p:nvPr>
        </p:nvSpPr>
        <p:spPr/>
        <p:txBody>
          <a:bodyPr/>
          <a:lstStyle/>
          <a:p>
            <a:r>
              <a:rPr lang="en-US"/>
              <a:t>CS660 - Advanced Information Assurance - UMassAmherst</a:t>
            </a:r>
          </a:p>
        </p:txBody>
      </p:sp>
      <p:sp>
        <p:nvSpPr>
          <p:cNvPr id="6" name="Slide Number Placeholder 5"/>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1303462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4ED557-B8DB-DC40-9724-5934D23A302A}" type="datetime1">
              <a:rPr lang="en-US" smtClean="0"/>
              <a:t>10/26/20</a:t>
            </a:fld>
            <a:endParaRPr lang="en-US"/>
          </a:p>
        </p:txBody>
      </p:sp>
      <p:sp>
        <p:nvSpPr>
          <p:cNvPr id="5" name="Footer Placeholder 4"/>
          <p:cNvSpPr>
            <a:spLocks noGrp="1"/>
          </p:cNvSpPr>
          <p:nvPr>
            <p:ph type="ftr" sz="quarter" idx="11"/>
          </p:nvPr>
        </p:nvSpPr>
        <p:spPr/>
        <p:txBody>
          <a:bodyPr/>
          <a:lstStyle/>
          <a:p>
            <a:r>
              <a:rPr lang="en-US"/>
              <a:t>CS660 - Advanced Information Assurance - UMassAmherst</a:t>
            </a:r>
          </a:p>
        </p:txBody>
      </p:sp>
      <p:sp>
        <p:nvSpPr>
          <p:cNvPr id="6" name="Slide Number Placeholder 5"/>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1495501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FCF5B2-6042-DD49-9886-011C1459D2D9}" type="datetime1">
              <a:rPr lang="en-US" smtClean="0"/>
              <a:t>10/26/20</a:t>
            </a:fld>
            <a:endParaRPr lang="en-US"/>
          </a:p>
        </p:txBody>
      </p:sp>
      <p:sp>
        <p:nvSpPr>
          <p:cNvPr id="5" name="Footer Placeholder 4"/>
          <p:cNvSpPr>
            <a:spLocks noGrp="1"/>
          </p:cNvSpPr>
          <p:nvPr>
            <p:ph type="ftr" sz="quarter" idx="11"/>
          </p:nvPr>
        </p:nvSpPr>
        <p:spPr/>
        <p:txBody>
          <a:bodyPr/>
          <a:lstStyle/>
          <a:p>
            <a:r>
              <a:rPr lang="en-US"/>
              <a:t>CS660 - Advanced Information Assurance - UMassAmherst</a:t>
            </a:r>
          </a:p>
        </p:txBody>
      </p:sp>
      <p:sp>
        <p:nvSpPr>
          <p:cNvPr id="6" name="Slide Number Placeholder 5"/>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751274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C3A47D6-B38F-2A4B-88D2-59AE1CB7EB7B}" type="datetime1">
              <a:rPr lang="en-US" smtClean="0"/>
              <a:t>10/26/20</a:t>
            </a:fld>
            <a:endParaRPr lang="en-US"/>
          </a:p>
        </p:txBody>
      </p:sp>
      <p:sp>
        <p:nvSpPr>
          <p:cNvPr id="5" name="Footer Placeholder 4"/>
          <p:cNvSpPr>
            <a:spLocks noGrp="1"/>
          </p:cNvSpPr>
          <p:nvPr>
            <p:ph type="ftr" sz="quarter" idx="11"/>
          </p:nvPr>
        </p:nvSpPr>
        <p:spPr/>
        <p:txBody>
          <a:bodyPr/>
          <a:lstStyle/>
          <a:p>
            <a:r>
              <a:rPr lang="en-US"/>
              <a:t>CS660 - Advanced Information Assurance - UMassAmherst</a:t>
            </a:r>
          </a:p>
        </p:txBody>
      </p:sp>
      <p:sp>
        <p:nvSpPr>
          <p:cNvPr id="6" name="Slide Number Placeholder 5"/>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1176536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A2FF7F-8045-B14E-AC95-AF5E8342BB85}" type="datetime1">
              <a:rPr lang="en-US" smtClean="0"/>
              <a:t>10/26/20</a:t>
            </a:fld>
            <a:endParaRPr lang="en-US"/>
          </a:p>
        </p:txBody>
      </p:sp>
      <p:sp>
        <p:nvSpPr>
          <p:cNvPr id="5" name="Footer Placeholder 4"/>
          <p:cNvSpPr>
            <a:spLocks noGrp="1"/>
          </p:cNvSpPr>
          <p:nvPr>
            <p:ph type="ftr" sz="quarter" idx="11"/>
          </p:nvPr>
        </p:nvSpPr>
        <p:spPr/>
        <p:txBody>
          <a:bodyPr/>
          <a:lstStyle/>
          <a:p>
            <a:r>
              <a:rPr lang="en-US"/>
              <a:t>CS660 - Advanced Information Assurance - UMassAmherst</a:t>
            </a:r>
          </a:p>
        </p:txBody>
      </p:sp>
      <p:sp>
        <p:nvSpPr>
          <p:cNvPr id="6" name="Slide Number Placeholder 5"/>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12743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9E81CB1-BCB9-B443-B63A-98B9B4A4BDAE}" type="datetime1">
              <a:rPr lang="en-US" smtClean="0"/>
              <a:t>10/26/20</a:t>
            </a:fld>
            <a:endParaRPr lang="en-US"/>
          </a:p>
        </p:txBody>
      </p:sp>
      <p:sp>
        <p:nvSpPr>
          <p:cNvPr id="6" name="Footer Placeholder 5"/>
          <p:cNvSpPr>
            <a:spLocks noGrp="1"/>
          </p:cNvSpPr>
          <p:nvPr>
            <p:ph type="ftr" sz="quarter" idx="11"/>
          </p:nvPr>
        </p:nvSpPr>
        <p:spPr/>
        <p:txBody>
          <a:bodyPr/>
          <a:lstStyle/>
          <a:p>
            <a:r>
              <a:rPr lang="en-US"/>
              <a:t>CS660 - Advanced Information Assurance - UMassAmherst</a:t>
            </a:r>
          </a:p>
        </p:txBody>
      </p:sp>
      <p:sp>
        <p:nvSpPr>
          <p:cNvPr id="7" name="Slide Number Placeholder 6"/>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1585779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2DE0F62-C574-7249-B0DC-D3DCA6A6DDD1}" type="datetime1">
              <a:rPr lang="en-US" smtClean="0"/>
              <a:t>10/26/20</a:t>
            </a:fld>
            <a:endParaRPr lang="en-US"/>
          </a:p>
        </p:txBody>
      </p:sp>
      <p:sp>
        <p:nvSpPr>
          <p:cNvPr id="8" name="Footer Placeholder 7"/>
          <p:cNvSpPr>
            <a:spLocks noGrp="1"/>
          </p:cNvSpPr>
          <p:nvPr>
            <p:ph type="ftr" sz="quarter" idx="11"/>
          </p:nvPr>
        </p:nvSpPr>
        <p:spPr/>
        <p:txBody>
          <a:bodyPr/>
          <a:lstStyle/>
          <a:p>
            <a:r>
              <a:rPr lang="en-US"/>
              <a:t>CS660 - Advanced Information Assurance - UMassAmherst</a:t>
            </a:r>
          </a:p>
        </p:txBody>
      </p:sp>
      <p:sp>
        <p:nvSpPr>
          <p:cNvPr id="9" name="Slide Number Placeholder 8"/>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1915913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AF38CDB-C7DF-2445-B78E-958640D8B6BA}" type="datetime1">
              <a:rPr lang="en-US" smtClean="0"/>
              <a:t>10/26/20</a:t>
            </a:fld>
            <a:endParaRPr lang="en-US"/>
          </a:p>
        </p:txBody>
      </p:sp>
      <p:sp>
        <p:nvSpPr>
          <p:cNvPr id="4" name="Footer Placeholder 3"/>
          <p:cNvSpPr>
            <a:spLocks noGrp="1"/>
          </p:cNvSpPr>
          <p:nvPr>
            <p:ph type="ftr" sz="quarter" idx="11"/>
          </p:nvPr>
        </p:nvSpPr>
        <p:spPr/>
        <p:txBody>
          <a:bodyPr/>
          <a:lstStyle/>
          <a:p>
            <a:r>
              <a:rPr lang="en-US"/>
              <a:t>CS660 - Advanced Information Assurance - UMassAmherst</a:t>
            </a:r>
          </a:p>
        </p:txBody>
      </p:sp>
      <p:sp>
        <p:nvSpPr>
          <p:cNvPr id="5" name="Slide Number Placeholder 4"/>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1381046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2E4D21-B4B0-2940-BDE0-2194E98C8DFE}" type="datetime1">
              <a:rPr lang="en-US" smtClean="0"/>
              <a:t>10/26/20</a:t>
            </a:fld>
            <a:endParaRPr lang="en-US"/>
          </a:p>
        </p:txBody>
      </p:sp>
      <p:sp>
        <p:nvSpPr>
          <p:cNvPr id="3" name="Footer Placeholder 2"/>
          <p:cNvSpPr>
            <a:spLocks noGrp="1"/>
          </p:cNvSpPr>
          <p:nvPr>
            <p:ph type="ftr" sz="quarter" idx="11"/>
          </p:nvPr>
        </p:nvSpPr>
        <p:spPr/>
        <p:txBody>
          <a:bodyPr/>
          <a:lstStyle/>
          <a:p>
            <a:r>
              <a:rPr lang="en-US"/>
              <a:t>CS660 - Advanced Information Assurance - UMassAmherst</a:t>
            </a:r>
          </a:p>
        </p:txBody>
      </p:sp>
      <p:sp>
        <p:nvSpPr>
          <p:cNvPr id="4" name="Slide Number Placeholder 3"/>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12490166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ADD68A-AAAF-D948-B345-6E7C7E792EC8}" type="datetime1">
              <a:rPr lang="en-US" smtClean="0"/>
              <a:t>10/26/20</a:t>
            </a:fld>
            <a:endParaRPr lang="en-US"/>
          </a:p>
        </p:txBody>
      </p:sp>
      <p:sp>
        <p:nvSpPr>
          <p:cNvPr id="6" name="Footer Placeholder 5"/>
          <p:cNvSpPr>
            <a:spLocks noGrp="1"/>
          </p:cNvSpPr>
          <p:nvPr>
            <p:ph type="ftr" sz="quarter" idx="11"/>
          </p:nvPr>
        </p:nvSpPr>
        <p:spPr/>
        <p:txBody>
          <a:bodyPr/>
          <a:lstStyle/>
          <a:p>
            <a:r>
              <a:rPr lang="en-US"/>
              <a:t>CS660 - Advanced Information Assurance - UMassAmherst</a:t>
            </a:r>
          </a:p>
        </p:txBody>
      </p:sp>
      <p:sp>
        <p:nvSpPr>
          <p:cNvPr id="7" name="Slide Number Placeholder 6"/>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570775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8D01EA-8BE5-2C48-8C66-A380E42DF163}" type="datetime1">
              <a:rPr lang="en-US" smtClean="0"/>
              <a:t>10/26/20</a:t>
            </a:fld>
            <a:endParaRPr lang="en-US"/>
          </a:p>
        </p:txBody>
      </p:sp>
      <p:sp>
        <p:nvSpPr>
          <p:cNvPr id="6" name="Footer Placeholder 5"/>
          <p:cNvSpPr>
            <a:spLocks noGrp="1"/>
          </p:cNvSpPr>
          <p:nvPr>
            <p:ph type="ftr" sz="quarter" idx="11"/>
          </p:nvPr>
        </p:nvSpPr>
        <p:spPr/>
        <p:txBody>
          <a:bodyPr/>
          <a:lstStyle/>
          <a:p>
            <a:r>
              <a:rPr lang="en-US"/>
              <a:t>CS660 - Advanced Information Assurance - UMassAmherst</a:t>
            </a:r>
          </a:p>
        </p:txBody>
      </p:sp>
      <p:sp>
        <p:nvSpPr>
          <p:cNvPr id="7" name="Slide Number Placeholder 6"/>
          <p:cNvSpPr>
            <a:spLocks noGrp="1"/>
          </p:cNvSpPr>
          <p:nvPr>
            <p:ph type="sldNum" sz="quarter" idx="12"/>
          </p:nvPr>
        </p:nvSpPr>
        <p:spPr/>
        <p:txBody>
          <a:bodyPr/>
          <a:lstStyle/>
          <a:p>
            <a:fld id="{3E5BF5F9-4D9A-9543-85E8-59158CD2B6EB}" type="slidenum">
              <a:rPr lang="en-US" smtClean="0"/>
              <a:t>‹#›</a:t>
            </a:fld>
            <a:endParaRPr lang="en-US"/>
          </a:p>
        </p:txBody>
      </p:sp>
    </p:spTree>
    <p:extLst>
      <p:ext uri="{BB962C8B-B14F-4D97-AF65-F5344CB8AC3E}">
        <p14:creationId xmlns:p14="http://schemas.microsoft.com/office/powerpoint/2010/main" val="212192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036B8E-F94D-0549-9E55-2FC160BF4081}" type="datetime1">
              <a:rPr lang="en-US" smtClean="0"/>
              <a:t>10/26/20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CS660 - Advanced Information Assurance - UMassAmherst</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5BF5F9-4D9A-9543-85E8-59158CD2B6EB}" type="slidenum">
              <a:rPr lang="en-US" smtClean="0"/>
              <a:t>‹#›</a:t>
            </a:fld>
            <a:endParaRPr lang="en-US"/>
          </a:p>
        </p:txBody>
      </p:sp>
    </p:spTree>
    <p:extLst>
      <p:ext uri="{BB962C8B-B14F-4D97-AF65-F5344CB8AC3E}">
        <p14:creationId xmlns:p14="http://schemas.microsoft.com/office/powerpoint/2010/main" val="9301384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b="1" kern="1200">
          <a:solidFill>
            <a:srgbClr val="FF0000"/>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bit.ly/3bWmTxV"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5DFFB5-DE9C-2348-BF82-3A524E9ABC77}"/>
              </a:ext>
            </a:extLst>
          </p:cNvPr>
          <p:cNvSpPr>
            <a:spLocks noGrp="1"/>
          </p:cNvSpPr>
          <p:nvPr>
            <p:ph type="ctrTitle"/>
          </p:nvPr>
        </p:nvSpPr>
        <p:spPr>
          <a:xfrm>
            <a:off x="137746" y="595409"/>
            <a:ext cx="11687908" cy="3240332"/>
          </a:xfrm>
        </p:spPr>
        <p:txBody>
          <a:bodyPr>
            <a:noAutofit/>
          </a:bodyPr>
          <a:lstStyle/>
          <a:p>
            <a:r>
              <a:rPr lang="en-US" sz="4000" dirty="0">
                <a:solidFill>
                  <a:schemeClr val="tx1"/>
                </a:solidFill>
                <a:latin typeface="Helvetica Neue" charset="0"/>
                <a:ea typeface="Helvetica Neue" charset="0"/>
                <a:cs typeface="Helvetica Neue" charset="0"/>
              </a:rPr>
              <a:t>CSC 533: Privacy in the Digital Age (Fall 2020</a:t>
            </a:r>
            <a:r>
              <a:rPr lang="en-US" sz="4400" dirty="0">
                <a:solidFill>
                  <a:schemeClr val="tx1"/>
                </a:solidFill>
                <a:latin typeface="Helvetica Neue" charset="0"/>
                <a:ea typeface="Helvetica Neue" charset="0"/>
                <a:cs typeface="Helvetica Neue" charset="0"/>
              </a:rPr>
              <a:t>)</a:t>
            </a:r>
            <a:br>
              <a:rPr lang="en-US" sz="4400" dirty="0">
                <a:solidFill>
                  <a:schemeClr val="tx1"/>
                </a:solidFill>
                <a:latin typeface="Helvetica Neue" charset="0"/>
                <a:ea typeface="Helvetica Neue" charset="0"/>
                <a:cs typeface="Helvetica Neue" charset="0"/>
              </a:rPr>
            </a:br>
            <a:br>
              <a:rPr lang="en-US" sz="4400" dirty="0">
                <a:solidFill>
                  <a:schemeClr val="tx1"/>
                </a:solidFill>
                <a:latin typeface="Helvetica Neue" charset="0"/>
                <a:ea typeface="Helvetica Neue" charset="0"/>
                <a:cs typeface="Helvetica Neue" charset="0"/>
              </a:rPr>
            </a:br>
            <a:r>
              <a:rPr lang="en-US" sz="4400" dirty="0">
                <a:solidFill>
                  <a:schemeClr val="tx1"/>
                </a:solidFill>
                <a:latin typeface="Helvetica Neue" charset="0"/>
                <a:ea typeface="Helvetica Neue" charset="0"/>
                <a:cs typeface="Helvetica Neue" charset="0"/>
              </a:rPr>
              <a:t>Lecture 20: Privacy Perception (</a:t>
            </a:r>
            <a:r>
              <a:rPr lang="en-US" sz="4400" dirty="0">
                <a:solidFill>
                  <a:schemeClr val="tx1"/>
                </a:solidFill>
                <a:latin typeface="Arial" charset="0"/>
                <a:ea typeface="Arial" charset="0"/>
                <a:cs typeface="Arial" charset="0"/>
              </a:rPr>
              <a:t>Westin's Privacy Index) </a:t>
            </a:r>
            <a:br>
              <a:rPr lang="en-US" sz="4400" dirty="0">
                <a:solidFill>
                  <a:schemeClr val="tx1"/>
                </a:solidFill>
                <a:latin typeface="Arial" charset="0"/>
                <a:ea typeface="Arial" charset="0"/>
                <a:cs typeface="Arial" charset="0"/>
              </a:rPr>
            </a:br>
            <a:endParaRPr lang="en-US" sz="4400" dirty="0">
              <a:solidFill>
                <a:schemeClr val="tx1"/>
              </a:solidFill>
            </a:endParaRPr>
          </a:p>
        </p:txBody>
      </p:sp>
      <p:sp>
        <p:nvSpPr>
          <p:cNvPr id="6" name="TextBox 5"/>
          <p:cNvSpPr txBox="1"/>
          <p:nvPr/>
        </p:nvSpPr>
        <p:spPr>
          <a:xfrm>
            <a:off x="752769" y="4273761"/>
            <a:ext cx="4147751" cy="1508105"/>
          </a:xfrm>
          <a:prstGeom prst="rect">
            <a:avLst/>
          </a:prstGeom>
          <a:noFill/>
        </p:spPr>
        <p:txBody>
          <a:bodyPr wrap="square" rtlCol="0">
            <a:spAutoFit/>
          </a:bodyPr>
          <a:lstStyle/>
          <a:p>
            <a:r>
              <a:rPr lang="en-US" sz="4000" dirty="0">
                <a:latin typeface="Helvetica Neue" charset="0"/>
                <a:ea typeface="Helvetica Neue" charset="0"/>
                <a:cs typeface="Helvetica Neue" charset="0"/>
              </a:rPr>
              <a:t>Anupam Das</a:t>
            </a:r>
          </a:p>
          <a:p>
            <a:endParaRPr lang="en-US" sz="2000" dirty="0">
              <a:latin typeface="Helvetica Neue" charset="0"/>
              <a:ea typeface="Helvetica Neue" charset="0"/>
              <a:cs typeface="Helvetica Neue" charset="0"/>
            </a:endParaRPr>
          </a:p>
          <a:p>
            <a:r>
              <a:rPr lang="en-US" sz="3200" dirty="0">
                <a:latin typeface="Helvetica Neue" charset="0"/>
                <a:ea typeface="Helvetica Neue" charset="0"/>
                <a:cs typeface="Helvetica Neue" charset="0"/>
              </a:rPr>
              <a:t>Oct. 27, 2020</a:t>
            </a:r>
          </a:p>
        </p:txBody>
      </p:sp>
      <p:pic>
        <p:nvPicPr>
          <p:cNvPr id="1026" name="Picture 2" descr="mage result for ncsu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5681" y="4117592"/>
            <a:ext cx="4563920" cy="219744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3E5BF5F9-4D9A-9543-85E8-59158CD2B6EB}" type="slidenum">
              <a:rPr lang="en-US" smtClean="0"/>
              <a:t>1</a:t>
            </a:fld>
            <a:endParaRPr lang="en-US"/>
          </a:p>
        </p:txBody>
      </p:sp>
    </p:spTree>
    <p:extLst>
      <p:ext uri="{BB962C8B-B14F-4D97-AF65-F5344CB8AC3E}">
        <p14:creationId xmlns:p14="http://schemas.microsoft.com/office/powerpoint/2010/main" val="815857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813" y="160173"/>
            <a:ext cx="12121055" cy="1325563"/>
          </a:xfrm>
        </p:spPr>
        <p:txBody>
          <a:bodyPr/>
          <a:lstStyle/>
          <a:p>
            <a:r>
              <a:rPr lang="en-US" b="1" dirty="0">
                <a:solidFill>
                  <a:srgbClr val="FF0000"/>
                </a:solidFill>
                <a:latin typeface="Arial" charset="0"/>
                <a:ea typeface="Arial" charset="0"/>
                <a:cs typeface="Arial" charset="0"/>
              </a:rPr>
              <a:t>Privacy Indexes: A Survey of Westin’s Studies</a:t>
            </a:r>
          </a:p>
        </p:txBody>
      </p:sp>
      <p:sp>
        <p:nvSpPr>
          <p:cNvPr id="3" name="Rectangle 2"/>
          <p:cNvSpPr/>
          <p:nvPr/>
        </p:nvSpPr>
        <p:spPr>
          <a:xfrm>
            <a:off x="315310" y="1905450"/>
            <a:ext cx="7194331" cy="3970318"/>
          </a:xfrm>
          <a:prstGeom prst="rect">
            <a:avLst/>
          </a:prstGeom>
        </p:spPr>
        <p:txBody>
          <a:bodyPr wrap="square">
            <a:spAutoFit/>
          </a:bodyPr>
          <a:lstStyle/>
          <a:p>
            <a:pPr marL="285750" indent="-285750">
              <a:buFont typeface="Arial" charset="0"/>
              <a:buChar char="•"/>
            </a:pPr>
            <a:r>
              <a:rPr lang="en-US" sz="2800" dirty="0">
                <a:latin typeface="Arial" charset="0"/>
                <a:ea typeface="Arial" charset="0"/>
                <a:cs typeface="Arial" charset="0"/>
              </a:rPr>
              <a:t>Westin conducted over 30 privacy-related surveys between 1978 and 2004 </a:t>
            </a:r>
          </a:p>
          <a:p>
            <a:pPr marL="285750" indent="-285750">
              <a:buFont typeface="Arial" charset="0"/>
              <a:buChar char="•"/>
            </a:pPr>
            <a:r>
              <a:rPr lang="en-US" sz="2800" dirty="0">
                <a:latin typeface="Arial" charset="0"/>
                <a:ea typeface="Arial" charset="0"/>
                <a:cs typeface="Arial" charset="0"/>
              </a:rPr>
              <a:t>Surveys cover general privacy, consumer privacy, medical privacy, etc. </a:t>
            </a:r>
          </a:p>
          <a:p>
            <a:pPr marL="285750" indent="-285750">
              <a:buFont typeface="Arial" charset="0"/>
              <a:buChar char="•"/>
            </a:pPr>
            <a:r>
              <a:rPr lang="en-US" sz="2800" dirty="0">
                <a:latin typeface="Arial" charset="0"/>
                <a:ea typeface="Arial" charset="0"/>
                <a:cs typeface="Arial" charset="0"/>
              </a:rPr>
              <a:t>Created a “Privacy Index” to summarize results and show trends in privacy concerns </a:t>
            </a:r>
          </a:p>
          <a:p>
            <a:pPr marL="285750" indent="-285750">
              <a:buFont typeface="Arial" charset="0"/>
              <a:buChar char="•"/>
            </a:pPr>
            <a:r>
              <a:rPr lang="en-US" sz="2800" dirty="0">
                <a:latin typeface="Arial" charset="0"/>
                <a:ea typeface="Arial" charset="0"/>
                <a:cs typeface="Arial" charset="0"/>
              </a:rPr>
              <a:t>This study looked at 14 surveys (some are not available even in paper format today)</a:t>
            </a:r>
          </a:p>
        </p:txBody>
      </p:sp>
      <p:pic>
        <p:nvPicPr>
          <p:cNvPr id="4" name="Picture 3" descr="survey study"/>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5766" y="2065969"/>
            <a:ext cx="4390164" cy="3207844"/>
          </a:xfrm>
          <a:prstGeom prst="rect">
            <a:avLst/>
          </a:prstGeom>
          <a:ln>
            <a:noFill/>
          </a:ln>
          <a:effectLst>
            <a:outerShdw blurRad="292100" dist="139700" dir="2700000" algn="tl" rotWithShape="0">
              <a:srgbClr val="333333">
                <a:alpha val="65000"/>
              </a:srgbClr>
            </a:outerShdw>
          </a:effectLst>
        </p:spPr>
      </p:pic>
      <p:sp>
        <p:nvSpPr>
          <p:cNvPr id="5" name="Slide Number Placeholder 4"/>
          <p:cNvSpPr>
            <a:spLocks noGrp="1"/>
          </p:cNvSpPr>
          <p:nvPr>
            <p:ph type="sldNum" sz="quarter" idx="12"/>
          </p:nvPr>
        </p:nvSpPr>
        <p:spPr/>
        <p:txBody>
          <a:bodyPr/>
          <a:lstStyle/>
          <a:p>
            <a:fld id="{DE546FDB-379E-6644-BF18-5AA5854BF061}" type="slidenum">
              <a:rPr lang="en-US" smtClean="0"/>
              <a:t>10</a:t>
            </a:fld>
            <a:endParaRPr lang="en-US"/>
          </a:p>
        </p:txBody>
      </p:sp>
    </p:spTree>
    <p:extLst>
      <p:ext uri="{BB962C8B-B14F-4D97-AF65-F5344CB8AC3E}">
        <p14:creationId xmlns:p14="http://schemas.microsoft.com/office/powerpoint/2010/main" val="395210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24" y="123286"/>
            <a:ext cx="10515600" cy="882869"/>
          </a:xfrm>
        </p:spPr>
        <p:txBody>
          <a:bodyPr/>
          <a:lstStyle/>
          <a:p>
            <a:r>
              <a:rPr lang="en-US" b="1" dirty="0">
                <a:solidFill>
                  <a:srgbClr val="FF0000"/>
                </a:solidFill>
                <a:latin typeface="Arial" charset="0"/>
                <a:ea typeface="Arial" charset="0"/>
                <a:cs typeface="Arial" charset="0"/>
              </a:rPr>
              <a:t>Summary of Surveys</a:t>
            </a:r>
          </a:p>
        </p:txBody>
      </p:sp>
      <p:pic>
        <p:nvPicPr>
          <p:cNvPr id="3" name="Picture 2" descr="survey lis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172" y="5166040"/>
            <a:ext cx="4635061" cy="1691960"/>
          </a:xfrm>
          <a:prstGeom prst="rect">
            <a:avLst/>
          </a:prstGeom>
        </p:spPr>
      </p:pic>
      <p:pic>
        <p:nvPicPr>
          <p:cNvPr id="4" name="Picture 3" descr="survey lis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5173" y="877691"/>
            <a:ext cx="4635061" cy="4351413"/>
          </a:xfrm>
          <a:prstGeom prst="rect">
            <a:avLst/>
          </a:prstGeom>
        </p:spPr>
      </p:pic>
      <p:sp>
        <p:nvSpPr>
          <p:cNvPr id="6" name="TextBox 5"/>
          <p:cNvSpPr txBox="1"/>
          <p:nvPr/>
        </p:nvSpPr>
        <p:spPr>
          <a:xfrm>
            <a:off x="6654800" y="2937783"/>
            <a:ext cx="4511171" cy="1077218"/>
          </a:xfrm>
          <a:prstGeom prst="rect">
            <a:avLst/>
          </a:prstGeom>
          <a:noFill/>
        </p:spPr>
        <p:txBody>
          <a:bodyPr wrap="none" rtlCol="0">
            <a:spAutoFit/>
          </a:bodyPr>
          <a:lstStyle/>
          <a:p>
            <a:r>
              <a:rPr lang="en-US" sz="3200" dirty="0">
                <a:latin typeface="Arial" charset="0"/>
                <a:ea typeface="Arial" charset="0"/>
                <a:cs typeface="Arial" charset="0"/>
              </a:rPr>
              <a:t>14 surveys</a:t>
            </a:r>
          </a:p>
          <a:p>
            <a:r>
              <a:rPr lang="en-US" sz="3200" dirty="0">
                <a:latin typeface="Arial" charset="0"/>
                <a:cs typeface="Arial" charset="0"/>
              </a:rPr>
              <a:t>Around 100 participants</a:t>
            </a:r>
            <a:endParaRPr lang="en-US" sz="3200" dirty="0"/>
          </a:p>
        </p:txBody>
      </p:sp>
      <p:sp>
        <p:nvSpPr>
          <p:cNvPr id="5" name="Slide Number Placeholder 4"/>
          <p:cNvSpPr>
            <a:spLocks noGrp="1"/>
          </p:cNvSpPr>
          <p:nvPr>
            <p:ph type="sldNum" sz="quarter" idx="12"/>
          </p:nvPr>
        </p:nvSpPr>
        <p:spPr/>
        <p:txBody>
          <a:bodyPr/>
          <a:lstStyle/>
          <a:p>
            <a:fld id="{DE546FDB-379E-6644-BF18-5AA5854BF061}" type="slidenum">
              <a:rPr lang="en-US" smtClean="0"/>
              <a:t>11</a:t>
            </a:fld>
            <a:endParaRPr lang="en-US"/>
          </a:p>
        </p:txBody>
      </p:sp>
    </p:spTree>
    <p:extLst>
      <p:ext uri="{BB962C8B-B14F-4D97-AF65-F5344CB8AC3E}">
        <p14:creationId xmlns:p14="http://schemas.microsoft.com/office/powerpoint/2010/main" val="141163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814" y="160173"/>
            <a:ext cx="10515600" cy="1325563"/>
          </a:xfrm>
        </p:spPr>
        <p:txBody>
          <a:bodyPr/>
          <a:lstStyle/>
          <a:p>
            <a:r>
              <a:rPr lang="en-US" b="1" dirty="0">
                <a:solidFill>
                  <a:srgbClr val="FF0000"/>
                </a:solidFill>
                <a:latin typeface="Arial" charset="0"/>
                <a:ea typeface="Arial" charset="0"/>
                <a:cs typeface="Arial" charset="0"/>
              </a:rPr>
              <a:t>General Privacy Concern Index</a:t>
            </a:r>
          </a:p>
        </p:txBody>
      </p:sp>
      <p:sp>
        <p:nvSpPr>
          <p:cNvPr id="5" name="Slide Number Placeholder 4"/>
          <p:cNvSpPr>
            <a:spLocks noGrp="1"/>
          </p:cNvSpPr>
          <p:nvPr>
            <p:ph type="sldNum" sz="quarter" idx="12"/>
          </p:nvPr>
        </p:nvSpPr>
        <p:spPr/>
        <p:txBody>
          <a:bodyPr/>
          <a:lstStyle/>
          <a:p>
            <a:fld id="{DE546FDB-379E-6644-BF18-5AA5854BF061}" type="slidenum">
              <a:rPr lang="en-US" smtClean="0"/>
              <a:t>12</a:t>
            </a:fld>
            <a:endParaRPr lang="en-US"/>
          </a:p>
        </p:txBody>
      </p:sp>
      <p:sp>
        <p:nvSpPr>
          <p:cNvPr id="4" name="Rectangle 3"/>
          <p:cNvSpPr/>
          <p:nvPr/>
        </p:nvSpPr>
        <p:spPr>
          <a:xfrm>
            <a:off x="378374" y="1524258"/>
            <a:ext cx="11540358" cy="4832092"/>
          </a:xfrm>
          <a:prstGeom prst="rect">
            <a:avLst/>
          </a:prstGeom>
        </p:spPr>
        <p:txBody>
          <a:bodyPr wrap="square">
            <a:spAutoFit/>
          </a:bodyPr>
          <a:lstStyle/>
          <a:p>
            <a:r>
              <a:rPr lang="en-US" sz="2800" dirty="0">
                <a:latin typeface="Arial" charset="0"/>
                <a:ea typeface="Arial" charset="0"/>
                <a:cs typeface="Arial" charset="0"/>
              </a:rPr>
              <a:t>Harris - Equifax Consumer Privacy Survey (1990 and 1991) </a:t>
            </a:r>
          </a:p>
          <a:p>
            <a:endParaRPr lang="en-US" sz="2800" dirty="0">
              <a:latin typeface="Arial" charset="0"/>
              <a:ea typeface="Arial" charset="0"/>
              <a:cs typeface="Arial" charset="0"/>
            </a:endParaRPr>
          </a:p>
          <a:p>
            <a:r>
              <a:rPr lang="en-US" sz="2800" dirty="0">
                <a:latin typeface="Arial" charset="0"/>
                <a:ea typeface="Arial" charset="0"/>
                <a:cs typeface="Arial" charset="0"/>
              </a:rPr>
              <a:t>The short survey asked four questions: </a:t>
            </a:r>
          </a:p>
          <a:p>
            <a:pPr marL="742950" lvl="1" indent="-285750">
              <a:buFont typeface="Wingdings" charset="2"/>
              <a:buChar char="q"/>
            </a:pPr>
            <a:r>
              <a:rPr lang="en-US" sz="2800" dirty="0">
                <a:latin typeface="Arial" charset="0"/>
                <a:ea typeface="Arial" charset="0"/>
                <a:cs typeface="Arial" charset="0"/>
              </a:rPr>
              <a:t> Whether they are very concerned about threats to their personal privacy today </a:t>
            </a:r>
          </a:p>
          <a:p>
            <a:pPr marL="742950" lvl="1" indent="-285750">
              <a:buFont typeface="Wingdings" charset="2"/>
              <a:buChar char="q"/>
            </a:pPr>
            <a:r>
              <a:rPr lang="en-US" sz="2800" dirty="0">
                <a:latin typeface="Arial" charset="0"/>
                <a:ea typeface="Arial" charset="0"/>
                <a:cs typeface="Arial" charset="0"/>
              </a:rPr>
              <a:t> Whether they agree strongly that business organizations seek excessively personal information from consumers </a:t>
            </a:r>
          </a:p>
          <a:p>
            <a:pPr marL="742950" lvl="1" indent="-285750">
              <a:buFont typeface="Wingdings" charset="2"/>
              <a:buChar char="q"/>
            </a:pPr>
            <a:r>
              <a:rPr lang="en-US" sz="2800" dirty="0">
                <a:latin typeface="Arial" charset="0"/>
                <a:ea typeface="Arial" charset="0"/>
                <a:cs typeface="Arial" charset="0"/>
              </a:rPr>
              <a:t> Whether they agree strongly that the Federal government since Watergate is still invading the citizen’s privacy </a:t>
            </a:r>
          </a:p>
          <a:p>
            <a:pPr marL="742950" lvl="1" indent="-285750">
              <a:buFont typeface="Wingdings" charset="2"/>
              <a:buChar char="q"/>
            </a:pPr>
            <a:r>
              <a:rPr lang="en-US" sz="2800" dirty="0">
                <a:latin typeface="Arial" charset="0"/>
                <a:ea typeface="Arial" charset="0"/>
                <a:cs typeface="Arial" charset="0"/>
              </a:rPr>
              <a:t> Whether they agree that consumers have lost all control over circulation of their information</a:t>
            </a:r>
          </a:p>
        </p:txBody>
      </p:sp>
    </p:spTree>
    <p:extLst>
      <p:ext uri="{BB962C8B-B14F-4D97-AF65-F5344CB8AC3E}">
        <p14:creationId xmlns:p14="http://schemas.microsoft.com/office/powerpoint/2010/main" val="943015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814" y="160174"/>
            <a:ext cx="10515600" cy="1052102"/>
          </a:xfrm>
        </p:spPr>
        <p:txBody>
          <a:bodyPr/>
          <a:lstStyle/>
          <a:p>
            <a:r>
              <a:rPr lang="en-US" b="1" dirty="0">
                <a:solidFill>
                  <a:srgbClr val="FF0000"/>
                </a:solidFill>
                <a:latin typeface="Arial" charset="0"/>
                <a:ea typeface="Arial" charset="0"/>
                <a:cs typeface="Arial" charset="0"/>
              </a:rPr>
              <a:t>General Privacy Concern Evaluation</a:t>
            </a:r>
          </a:p>
        </p:txBody>
      </p:sp>
      <p:sp>
        <p:nvSpPr>
          <p:cNvPr id="3" name="Rectangle 2"/>
          <p:cNvSpPr/>
          <p:nvPr/>
        </p:nvSpPr>
        <p:spPr>
          <a:xfrm>
            <a:off x="396766" y="1212276"/>
            <a:ext cx="11490434" cy="5509200"/>
          </a:xfrm>
          <a:prstGeom prst="rect">
            <a:avLst/>
          </a:prstGeom>
        </p:spPr>
        <p:txBody>
          <a:bodyPr wrap="square">
            <a:spAutoFit/>
          </a:bodyPr>
          <a:lstStyle/>
          <a:p>
            <a:r>
              <a:rPr lang="en-US" sz="3200" dirty="0">
                <a:latin typeface="Arial" charset="0"/>
                <a:ea typeface="Arial" charset="0"/>
                <a:cs typeface="Arial" charset="0"/>
              </a:rPr>
              <a:t>High: 3 or 4 privacy-concerned answers ( fundamentalists)</a:t>
            </a:r>
          </a:p>
          <a:p>
            <a:pPr marL="914400" lvl="1" indent="-457200">
              <a:buFont typeface="Wingdings" charset="2"/>
              <a:buChar char="§"/>
            </a:pPr>
            <a:r>
              <a:rPr lang="en-US" sz="2400" dirty="0">
                <a:latin typeface="Arial" charset="0"/>
                <a:ea typeface="Arial" charset="0"/>
                <a:cs typeface="Arial" charset="0"/>
              </a:rPr>
              <a:t>Most privacy concerned. Fundamentalists are the most protective of their privacy. Believes in new laws </a:t>
            </a:r>
            <a:r>
              <a:rPr lang="en-US" sz="2400" dirty="0">
                <a:latin typeface="Arial" panose="020B0604020202020204" pitchFamily="34" charset="0"/>
                <a:cs typeface="Arial" panose="020B0604020202020204" pitchFamily="34" charset="0"/>
              </a:rPr>
              <a:t>to spell out privacy rights and proper enforcements. </a:t>
            </a:r>
            <a:endParaRPr lang="en-US" sz="2400" dirty="0">
              <a:latin typeface="Arial" panose="020B0604020202020204" pitchFamily="34" charset="0"/>
              <a:ea typeface="Arial" charset="0"/>
              <a:cs typeface="Arial" panose="020B0604020202020204" pitchFamily="34" charset="0"/>
            </a:endParaRPr>
          </a:p>
          <a:p>
            <a:pPr marL="914400" lvl="1" indent="-457200">
              <a:buFont typeface="Wingdings" charset="2"/>
              <a:buChar char="§"/>
            </a:pPr>
            <a:endParaRPr lang="en-US" sz="2000" dirty="0">
              <a:latin typeface="Arial" charset="0"/>
              <a:ea typeface="Arial" charset="0"/>
              <a:cs typeface="Arial" charset="0"/>
            </a:endParaRPr>
          </a:p>
          <a:p>
            <a:r>
              <a:rPr lang="en-US" sz="3200" dirty="0">
                <a:latin typeface="Arial" charset="0"/>
                <a:ea typeface="Arial" charset="0"/>
                <a:cs typeface="Arial" charset="0"/>
              </a:rPr>
              <a:t>Moderate: 2 privacy-concerned answers (pragmatist)</a:t>
            </a:r>
          </a:p>
          <a:p>
            <a:pPr marL="914400" lvl="1" indent="-457200">
              <a:buFont typeface="Wingdings" charset="2"/>
              <a:buChar char="§"/>
            </a:pPr>
            <a:r>
              <a:rPr lang="en-US" sz="2400" dirty="0">
                <a:latin typeface="Arial" charset="0"/>
                <a:ea typeface="Arial" charset="0"/>
                <a:cs typeface="Arial" charset="0"/>
              </a:rPr>
              <a:t>Pragmatists weigh the potential pros and cons of sharing information, and evaluate the protections that are in place and their trust in the company or organization. </a:t>
            </a:r>
          </a:p>
          <a:p>
            <a:pPr marL="914400" lvl="1" indent="-457200">
              <a:buFont typeface="Wingdings" charset="2"/>
              <a:buChar char="§"/>
            </a:pPr>
            <a:endParaRPr lang="en-US" sz="2000" dirty="0">
              <a:latin typeface="Arial" charset="0"/>
              <a:ea typeface="Arial" charset="0"/>
              <a:cs typeface="Arial" charset="0"/>
            </a:endParaRPr>
          </a:p>
          <a:p>
            <a:r>
              <a:rPr lang="en-US" sz="3200" dirty="0">
                <a:latin typeface="Arial" charset="0"/>
                <a:ea typeface="Arial" charset="0"/>
                <a:cs typeface="Arial" charset="0"/>
              </a:rPr>
              <a:t>Low: 1 or no privacy-concerned answers (unconcerned)</a:t>
            </a:r>
          </a:p>
          <a:p>
            <a:pPr marL="914400" lvl="1" indent="-457200">
              <a:buFont typeface="Wingdings" charset="2"/>
              <a:buChar char="§"/>
            </a:pPr>
            <a:r>
              <a:rPr lang="en-US" sz="2400" dirty="0">
                <a:latin typeface="Arial" charset="0"/>
                <a:ea typeface="Arial" charset="0"/>
                <a:cs typeface="Arial" charset="0"/>
              </a:rPr>
              <a:t>These consumers are the least protective of their privacy – they feel that the benefits they may receive from companies after providing information far outweigh the potential abuses of this information.</a:t>
            </a:r>
          </a:p>
        </p:txBody>
      </p:sp>
      <p:sp>
        <p:nvSpPr>
          <p:cNvPr id="5" name="Slide Number Placeholder 4"/>
          <p:cNvSpPr>
            <a:spLocks noGrp="1"/>
          </p:cNvSpPr>
          <p:nvPr>
            <p:ph type="sldNum" sz="quarter" idx="12"/>
          </p:nvPr>
        </p:nvSpPr>
        <p:spPr/>
        <p:txBody>
          <a:bodyPr/>
          <a:lstStyle/>
          <a:p>
            <a:fld id="{DE546FDB-379E-6644-BF18-5AA5854BF061}" type="slidenum">
              <a:rPr lang="en-US" smtClean="0"/>
              <a:t>13</a:t>
            </a:fld>
            <a:endParaRPr lang="en-US"/>
          </a:p>
        </p:txBody>
      </p:sp>
    </p:spTree>
    <p:extLst>
      <p:ext uri="{BB962C8B-B14F-4D97-AF65-F5344CB8AC3E}">
        <p14:creationId xmlns:p14="http://schemas.microsoft.com/office/powerpoint/2010/main" val="13613951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814" y="160173"/>
            <a:ext cx="10515600" cy="1325563"/>
          </a:xfrm>
        </p:spPr>
        <p:txBody>
          <a:bodyPr/>
          <a:lstStyle/>
          <a:p>
            <a:r>
              <a:rPr lang="en-US" b="1" dirty="0">
                <a:solidFill>
                  <a:srgbClr val="FF0000"/>
                </a:solidFill>
                <a:latin typeface="Arial" charset="0"/>
                <a:ea typeface="Arial" charset="0"/>
                <a:cs typeface="Arial" charset="0"/>
              </a:rPr>
              <a:t>General Privacy Concern Evaluation</a:t>
            </a:r>
          </a:p>
        </p:txBody>
      </p:sp>
      <p:graphicFrame>
        <p:nvGraphicFramePr>
          <p:cNvPr id="3" name="Table 2" descr="&quot;&quot;"/>
          <p:cNvGraphicFramePr>
            <a:graphicFrameLocks noGrp="1"/>
          </p:cNvGraphicFramePr>
          <p:nvPr>
            <p:extLst>
              <p:ext uri="{D42A27DB-BD31-4B8C-83A1-F6EECF244321}">
                <p14:modId xmlns:p14="http://schemas.microsoft.com/office/powerpoint/2010/main" val="654663411"/>
              </p:ext>
            </p:extLst>
          </p:nvPr>
        </p:nvGraphicFramePr>
        <p:xfrm>
          <a:off x="1750849" y="2514600"/>
          <a:ext cx="7645400" cy="2316480"/>
        </p:xfrm>
        <a:graphic>
          <a:graphicData uri="http://schemas.openxmlformats.org/drawingml/2006/table">
            <a:tbl>
              <a:tblPr firstRow="1" bandRow="1">
                <a:tableStyleId>{073A0DAA-6AF3-43AB-8588-CEC1D06C72B9}</a:tableStyleId>
              </a:tblPr>
              <a:tblGrid>
                <a:gridCol w="3562172">
                  <a:extLst>
                    <a:ext uri="{9D8B030D-6E8A-4147-A177-3AD203B41FA5}">
                      <a16:colId xmlns:a16="http://schemas.microsoft.com/office/drawing/2014/main" val="20000"/>
                    </a:ext>
                  </a:extLst>
                </a:gridCol>
                <a:gridCol w="4083228">
                  <a:extLst>
                    <a:ext uri="{9D8B030D-6E8A-4147-A177-3AD203B41FA5}">
                      <a16:colId xmlns:a16="http://schemas.microsoft.com/office/drawing/2014/main" val="20001"/>
                    </a:ext>
                  </a:extLst>
                </a:gridCol>
              </a:tblGrid>
              <a:tr h="370840">
                <a:tc>
                  <a:txBody>
                    <a:bodyPr/>
                    <a:lstStyle/>
                    <a:p>
                      <a:r>
                        <a:rPr lang="en-US" sz="3200" dirty="0"/>
                        <a:t>Type</a:t>
                      </a:r>
                      <a:endParaRPr lang="en-US" sz="3200" dirty="0">
                        <a:latin typeface="Arial" charset="0"/>
                        <a:ea typeface="Arial" charset="0"/>
                        <a:cs typeface="Arial" charset="0"/>
                      </a:endParaRPr>
                    </a:p>
                  </a:txBody>
                  <a:tcPr/>
                </a:tc>
                <a:tc>
                  <a:txBody>
                    <a:bodyPr/>
                    <a:lstStyle/>
                    <a:p>
                      <a:r>
                        <a:rPr lang="en-US" sz="3200" dirty="0"/>
                        <a:t>Percentage</a:t>
                      </a:r>
                      <a:endParaRPr lang="en-US" sz="3200" dirty="0">
                        <a:latin typeface="Arial" charset="0"/>
                        <a:ea typeface="Arial" charset="0"/>
                        <a:cs typeface="Arial" charset="0"/>
                      </a:endParaRPr>
                    </a:p>
                  </a:txBody>
                  <a:tcPr/>
                </a:tc>
                <a:extLst>
                  <a:ext uri="{0D108BD9-81ED-4DB2-BD59-A6C34878D82A}">
                    <a16:rowId xmlns:a16="http://schemas.microsoft.com/office/drawing/2014/main" val="10000"/>
                  </a:ext>
                </a:extLst>
              </a:tr>
              <a:tr h="370840">
                <a:tc>
                  <a:txBody>
                    <a:bodyPr/>
                    <a:lstStyle/>
                    <a:p>
                      <a:r>
                        <a:rPr lang="en-US" sz="3200" dirty="0"/>
                        <a:t>Fundamentalist</a:t>
                      </a:r>
                      <a:endParaRPr lang="en-US" sz="3200" dirty="0">
                        <a:latin typeface="Arial" charset="0"/>
                        <a:ea typeface="Arial" charset="0"/>
                        <a:cs typeface="Arial" charset="0"/>
                      </a:endParaRPr>
                    </a:p>
                  </a:txBody>
                  <a:tcPr/>
                </a:tc>
                <a:tc>
                  <a:txBody>
                    <a:bodyPr/>
                    <a:lstStyle/>
                    <a:p>
                      <a:endParaRPr lang="en-US" sz="3200" dirty="0">
                        <a:latin typeface="Arial" charset="0"/>
                        <a:ea typeface="Arial" charset="0"/>
                        <a:cs typeface="Arial" charset="0"/>
                      </a:endParaRPr>
                    </a:p>
                  </a:txBody>
                  <a:tcPr/>
                </a:tc>
                <a:extLst>
                  <a:ext uri="{0D108BD9-81ED-4DB2-BD59-A6C34878D82A}">
                    <a16:rowId xmlns:a16="http://schemas.microsoft.com/office/drawing/2014/main" val="10001"/>
                  </a:ext>
                </a:extLst>
              </a:tr>
              <a:tr h="370840">
                <a:tc>
                  <a:txBody>
                    <a:bodyPr/>
                    <a:lstStyle/>
                    <a:p>
                      <a:r>
                        <a:rPr lang="en-US" sz="3200" dirty="0"/>
                        <a:t>Pragmatist</a:t>
                      </a:r>
                      <a:endParaRPr lang="en-US" sz="3200" dirty="0">
                        <a:latin typeface="Arial" charset="0"/>
                        <a:ea typeface="Arial" charset="0"/>
                        <a:cs typeface="Arial" charset="0"/>
                      </a:endParaRPr>
                    </a:p>
                  </a:txBody>
                  <a:tcPr/>
                </a:tc>
                <a:tc>
                  <a:txBody>
                    <a:bodyPr/>
                    <a:lstStyle/>
                    <a:p>
                      <a:endParaRPr lang="en-US" sz="3200" dirty="0">
                        <a:latin typeface="Arial" charset="0"/>
                        <a:ea typeface="Arial" charset="0"/>
                        <a:cs typeface="Arial" charset="0"/>
                      </a:endParaRPr>
                    </a:p>
                  </a:txBody>
                  <a:tcPr/>
                </a:tc>
                <a:extLst>
                  <a:ext uri="{0D108BD9-81ED-4DB2-BD59-A6C34878D82A}">
                    <a16:rowId xmlns:a16="http://schemas.microsoft.com/office/drawing/2014/main" val="10002"/>
                  </a:ext>
                </a:extLst>
              </a:tr>
              <a:tr h="370840">
                <a:tc>
                  <a:txBody>
                    <a:bodyPr/>
                    <a:lstStyle/>
                    <a:p>
                      <a:r>
                        <a:rPr lang="en-US" sz="3200" dirty="0"/>
                        <a:t>Unconcerned</a:t>
                      </a:r>
                      <a:endParaRPr lang="en-US" sz="3200" dirty="0">
                        <a:latin typeface="Arial" charset="0"/>
                        <a:ea typeface="Arial" charset="0"/>
                        <a:cs typeface="Arial" charset="0"/>
                      </a:endParaRPr>
                    </a:p>
                  </a:txBody>
                  <a:tcPr/>
                </a:tc>
                <a:tc>
                  <a:txBody>
                    <a:bodyPr/>
                    <a:lstStyle/>
                    <a:p>
                      <a:endParaRPr lang="en-US" sz="3200" dirty="0">
                        <a:latin typeface="Arial" charset="0"/>
                        <a:ea typeface="Arial" charset="0"/>
                        <a:cs typeface="Arial" charset="0"/>
                      </a:endParaRPr>
                    </a:p>
                  </a:txBody>
                  <a:tcPr/>
                </a:tc>
                <a:extLst>
                  <a:ext uri="{0D108BD9-81ED-4DB2-BD59-A6C34878D82A}">
                    <a16:rowId xmlns:a16="http://schemas.microsoft.com/office/drawing/2014/main" val="10003"/>
                  </a:ext>
                </a:extLst>
              </a:tr>
            </a:tbl>
          </a:graphicData>
        </a:graphic>
      </p:graphicFrame>
      <p:sp>
        <p:nvSpPr>
          <p:cNvPr id="4" name="TextBox 3"/>
          <p:cNvSpPr txBox="1"/>
          <p:nvPr/>
        </p:nvSpPr>
        <p:spPr>
          <a:xfrm>
            <a:off x="5449614" y="3088065"/>
            <a:ext cx="894797" cy="584775"/>
          </a:xfrm>
          <a:prstGeom prst="rect">
            <a:avLst/>
          </a:prstGeom>
          <a:noFill/>
        </p:spPr>
        <p:txBody>
          <a:bodyPr wrap="none" rtlCol="0">
            <a:spAutoFit/>
          </a:bodyPr>
          <a:lstStyle/>
          <a:p>
            <a:r>
              <a:rPr lang="en-US" sz="3200" dirty="0"/>
              <a:t>25%</a:t>
            </a:r>
          </a:p>
        </p:txBody>
      </p:sp>
      <p:sp>
        <p:nvSpPr>
          <p:cNvPr id="6" name="TextBox 5"/>
          <p:cNvSpPr txBox="1"/>
          <p:nvPr/>
        </p:nvSpPr>
        <p:spPr>
          <a:xfrm>
            <a:off x="5449613" y="3661530"/>
            <a:ext cx="894797" cy="584775"/>
          </a:xfrm>
          <a:prstGeom prst="rect">
            <a:avLst/>
          </a:prstGeom>
          <a:noFill/>
        </p:spPr>
        <p:txBody>
          <a:bodyPr wrap="none" rtlCol="0">
            <a:spAutoFit/>
          </a:bodyPr>
          <a:lstStyle/>
          <a:p>
            <a:r>
              <a:rPr lang="en-US" sz="3200" dirty="0"/>
              <a:t>57%</a:t>
            </a:r>
          </a:p>
        </p:txBody>
      </p:sp>
      <p:sp>
        <p:nvSpPr>
          <p:cNvPr id="7" name="TextBox 6"/>
          <p:cNvSpPr txBox="1"/>
          <p:nvPr/>
        </p:nvSpPr>
        <p:spPr>
          <a:xfrm>
            <a:off x="5449612" y="4234995"/>
            <a:ext cx="894797" cy="584775"/>
          </a:xfrm>
          <a:prstGeom prst="rect">
            <a:avLst/>
          </a:prstGeom>
          <a:noFill/>
        </p:spPr>
        <p:txBody>
          <a:bodyPr wrap="none" rtlCol="0">
            <a:spAutoFit/>
          </a:bodyPr>
          <a:lstStyle/>
          <a:p>
            <a:r>
              <a:rPr lang="en-US" sz="3200" dirty="0"/>
              <a:t>18%</a:t>
            </a:r>
          </a:p>
        </p:txBody>
      </p:sp>
      <p:sp>
        <p:nvSpPr>
          <p:cNvPr id="5" name="Slide Number Placeholder 4"/>
          <p:cNvSpPr>
            <a:spLocks noGrp="1"/>
          </p:cNvSpPr>
          <p:nvPr>
            <p:ph type="sldNum" sz="quarter" idx="12"/>
          </p:nvPr>
        </p:nvSpPr>
        <p:spPr/>
        <p:txBody>
          <a:bodyPr/>
          <a:lstStyle/>
          <a:p>
            <a:fld id="{DE546FDB-379E-6644-BF18-5AA5854BF061}" type="slidenum">
              <a:rPr lang="en-US" smtClean="0"/>
              <a:t>14</a:t>
            </a:fld>
            <a:endParaRPr lang="en-US"/>
          </a:p>
        </p:txBody>
      </p:sp>
    </p:spTree>
    <p:extLst>
      <p:ext uri="{BB962C8B-B14F-4D97-AF65-F5344CB8AC3E}">
        <p14:creationId xmlns:p14="http://schemas.microsoft.com/office/powerpoint/2010/main" val="1463402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814" y="160173"/>
            <a:ext cx="10515600" cy="1325563"/>
          </a:xfrm>
        </p:spPr>
        <p:txBody>
          <a:bodyPr/>
          <a:lstStyle/>
          <a:p>
            <a:r>
              <a:rPr lang="en-US" b="1" dirty="0">
                <a:solidFill>
                  <a:srgbClr val="FF0000"/>
                </a:solidFill>
                <a:latin typeface="Arial" charset="0"/>
                <a:ea typeface="Arial" charset="0"/>
                <a:cs typeface="Arial" charset="0"/>
              </a:rPr>
              <a:t>Consumer Privacy Concern Survey</a:t>
            </a:r>
          </a:p>
        </p:txBody>
      </p:sp>
      <p:sp>
        <p:nvSpPr>
          <p:cNvPr id="3" name="Rectangle 2"/>
          <p:cNvSpPr/>
          <p:nvPr/>
        </p:nvSpPr>
        <p:spPr>
          <a:xfrm>
            <a:off x="538656" y="1375794"/>
            <a:ext cx="10815144" cy="3539430"/>
          </a:xfrm>
          <a:prstGeom prst="rect">
            <a:avLst/>
          </a:prstGeom>
        </p:spPr>
        <p:txBody>
          <a:bodyPr wrap="square">
            <a:spAutoFit/>
          </a:bodyPr>
          <a:lstStyle/>
          <a:p>
            <a:r>
              <a:rPr lang="en-US" sz="2800" dirty="0">
                <a:latin typeface="Arial" charset="0"/>
                <a:ea typeface="Arial" charset="0"/>
                <a:cs typeface="Arial" charset="0"/>
              </a:rPr>
              <a:t>The two-question survey (1991) asked participants to agree/disagree with the following statements:  </a:t>
            </a:r>
          </a:p>
          <a:p>
            <a:endParaRPr lang="en-US" sz="2800" dirty="0">
              <a:latin typeface="Arial" charset="0"/>
              <a:ea typeface="Arial" charset="0"/>
              <a:cs typeface="Arial" charset="0"/>
            </a:endParaRPr>
          </a:p>
          <a:p>
            <a:pPr marL="285750" indent="-285750">
              <a:buFont typeface="Wingdings" charset="2"/>
              <a:buChar char="q"/>
            </a:pPr>
            <a:r>
              <a:rPr lang="en-US" sz="2800" dirty="0">
                <a:latin typeface="Arial" charset="0"/>
                <a:ea typeface="Arial" charset="0"/>
                <a:cs typeface="Arial" charset="0"/>
              </a:rPr>
              <a:t> Consumers have lost all control over how personal information about them is circulated and used by companies </a:t>
            </a:r>
          </a:p>
          <a:p>
            <a:pPr marL="285750" indent="-285750">
              <a:buFont typeface="Wingdings" charset="2"/>
              <a:buChar char="q"/>
            </a:pPr>
            <a:endParaRPr lang="en-US" sz="2800" dirty="0">
              <a:latin typeface="Arial" charset="0"/>
              <a:ea typeface="Arial" charset="0"/>
              <a:cs typeface="Arial" charset="0"/>
            </a:endParaRPr>
          </a:p>
          <a:p>
            <a:pPr marL="285750" indent="-285750">
              <a:buFont typeface="Wingdings" charset="2"/>
              <a:buChar char="q"/>
            </a:pPr>
            <a:r>
              <a:rPr lang="en-US" sz="2800" dirty="0">
                <a:latin typeface="Arial" charset="0"/>
                <a:ea typeface="Arial" charset="0"/>
                <a:cs typeface="Arial" charset="0"/>
              </a:rPr>
              <a:t> My privacy rights as a consumer in credit reporting are adequately protected today by law and business practices</a:t>
            </a:r>
          </a:p>
        </p:txBody>
      </p:sp>
      <p:sp>
        <p:nvSpPr>
          <p:cNvPr id="6" name="TextBox 5"/>
          <p:cNvSpPr txBox="1"/>
          <p:nvPr/>
        </p:nvSpPr>
        <p:spPr>
          <a:xfrm>
            <a:off x="2061342" y="5006384"/>
            <a:ext cx="3691759" cy="369332"/>
          </a:xfrm>
          <a:prstGeom prst="rect">
            <a:avLst/>
          </a:prstGeom>
          <a:solidFill>
            <a:schemeClr val="bg1"/>
          </a:solidFill>
        </p:spPr>
        <p:txBody>
          <a:bodyPr wrap="square" rtlCol="0">
            <a:spAutoFit/>
          </a:bodyPr>
          <a:lstStyle/>
          <a:p>
            <a:r>
              <a:rPr lang="en-US" dirty="0"/>
              <a:t>4 point Likert scale</a:t>
            </a:r>
          </a:p>
        </p:txBody>
      </p:sp>
      <p:pic>
        <p:nvPicPr>
          <p:cNvPr id="7" name="Picture 6" descr="likert scale">
            <a:extLst>
              <a:ext uri="{FF2B5EF4-FFF2-40B4-BE49-F238E27FC236}">
                <a16:creationId xmlns:a16="http://schemas.microsoft.com/office/drawing/2014/main" id="{D7D7D5DE-2637-A445-B3E7-C8AA559C3EF6}"/>
              </a:ext>
            </a:extLst>
          </p:cNvPr>
          <p:cNvPicPr>
            <a:picLocks noChangeAspect="1"/>
          </p:cNvPicPr>
          <p:nvPr/>
        </p:nvPicPr>
        <p:blipFill>
          <a:blip r:embed="rId2"/>
          <a:stretch>
            <a:fillRect/>
          </a:stretch>
        </p:blipFill>
        <p:spPr>
          <a:xfrm>
            <a:off x="3708401" y="5572045"/>
            <a:ext cx="4089400" cy="1117600"/>
          </a:xfrm>
          <a:prstGeom prst="rect">
            <a:avLst/>
          </a:prstGeom>
        </p:spPr>
      </p:pic>
      <p:sp>
        <p:nvSpPr>
          <p:cNvPr id="5" name="Slide Number Placeholder 4"/>
          <p:cNvSpPr>
            <a:spLocks noGrp="1"/>
          </p:cNvSpPr>
          <p:nvPr>
            <p:ph type="sldNum" sz="quarter" idx="12"/>
          </p:nvPr>
        </p:nvSpPr>
        <p:spPr/>
        <p:txBody>
          <a:bodyPr/>
          <a:lstStyle/>
          <a:p>
            <a:fld id="{DE546FDB-379E-6644-BF18-5AA5854BF061}" type="slidenum">
              <a:rPr lang="en-US" smtClean="0"/>
              <a:t>15</a:t>
            </a:fld>
            <a:endParaRPr lang="en-US"/>
          </a:p>
        </p:txBody>
      </p:sp>
    </p:spTree>
    <p:extLst>
      <p:ext uri="{BB962C8B-B14F-4D97-AF65-F5344CB8AC3E}">
        <p14:creationId xmlns:p14="http://schemas.microsoft.com/office/powerpoint/2010/main" val="1728654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814" y="160173"/>
            <a:ext cx="10515600" cy="1325563"/>
          </a:xfrm>
        </p:spPr>
        <p:txBody>
          <a:bodyPr/>
          <a:lstStyle/>
          <a:p>
            <a:r>
              <a:rPr lang="en-US" b="1" dirty="0">
                <a:solidFill>
                  <a:srgbClr val="FF0000"/>
                </a:solidFill>
                <a:latin typeface="Arial" charset="0"/>
                <a:ea typeface="Arial" charset="0"/>
                <a:cs typeface="Arial" charset="0"/>
              </a:rPr>
              <a:t>Consumer Privacy Concern Index</a:t>
            </a:r>
          </a:p>
        </p:txBody>
      </p:sp>
      <p:sp>
        <p:nvSpPr>
          <p:cNvPr id="5" name="Slide Number Placeholder 4"/>
          <p:cNvSpPr>
            <a:spLocks noGrp="1"/>
          </p:cNvSpPr>
          <p:nvPr>
            <p:ph type="sldNum" sz="quarter" idx="12"/>
          </p:nvPr>
        </p:nvSpPr>
        <p:spPr/>
        <p:txBody>
          <a:bodyPr/>
          <a:lstStyle/>
          <a:p>
            <a:fld id="{DE546FDB-379E-6644-BF18-5AA5854BF061}" type="slidenum">
              <a:rPr lang="en-US" smtClean="0"/>
              <a:t>16</a:t>
            </a:fld>
            <a:endParaRPr lang="en-US"/>
          </a:p>
        </p:txBody>
      </p:sp>
      <p:sp>
        <p:nvSpPr>
          <p:cNvPr id="3" name="Rectangle 2"/>
          <p:cNvSpPr/>
          <p:nvPr/>
        </p:nvSpPr>
        <p:spPr>
          <a:xfrm>
            <a:off x="730468" y="1662188"/>
            <a:ext cx="10226565" cy="2246769"/>
          </a:xfrm>
          <a:prstGeom prst="rect">
            <a:avLst/>
          </a:prstGeom>
        </p:spPr>
        <p:txBody>
          <a:bodyPr wrap="square">
            <a:spAutoFit/>
          </a:bodyPr>
          <a:lstStyle/>
          <a:p>
            <a:pPr marL="285750" indent="-285750">
              <a:buFont typeface="Arial" charset="0"/>
              <a:buChar char="•"/>
            </a:pPr>
            <a:r>
              <a:rPr lang="en-US" sz="2800" dirty="0">
                <a:latin typeface="Arial" charset="0"/>
                <a:ea typeface="Arial" charset="0"/>
                <a:cs typeface="Arial" charset="0"/>
              </a:rPr>
              <a:t>Low concern: Not take the privacy-oriented position on either of the statements </a:t>
            </a:r>
          </a:p>
          <a:p>
            <a:pPr marL="285750" indent="-285750">
              <a:buFont typeface="Arial" charset="0"/>
              <a:buChar char="•"/>
            </a:pPr>
            <a:r>
              <a:rPr lang="en-US" sz="2800" dirty="0">
                <a:latin typeface="Arial" charset="0"/>
                <a:ea typeface="Arial" charset="0"/>
                <a:cs typeface="Arial" charset="0"/>
              </a:rPr>
              <a:t>Moderate concern: Take one of the two pro-privacy views </a:t>
            </a:r>
          </a:p>
          <a:p>
            <a:pPr marL="285750" indent="-285750">
              <a:buFont typeface="Arial" charset="0"/>
              <a:buChar char="•"/>
            </a:pPr>
            <a:r>
              <a:rPr lang="en-US" sz="2800" dirty="0">
                <a:latin typeface="Arial" charset="0"/>
                <a:ea typeface="Arial" charset="0"/>
                <a:cs typeface="Arial" charset="0"/>
              </a:rPr>
              <a:t>High concern: Take the strongest privacy-oriented position on both of the statements</a:t>
            </a:r>
          </a:p>
        </p:txBody>
      </p:sp>
      <p:pic>
        <p:nvPicPr>
          <p:cNvPr id="6" name="Picture 5" descr="result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683" y="4402403"/>
            <a:ext cx="7679861" cy="19539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29369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814" y="160173"/>
            <a:ext cx="10515600" cy="1325563"/>
          </a:xfrm>
        </p:spPr>
        <p:txBody>
          <a:bodyPr/>
          <a:lstStyle/>
          <a:p>
            <a:r>
              <a:rPr lang="en-US" b="1" dirty="0">
                <a:solidFill>
                  <a:srgbClr val="FF0000"/>
                </a:solidFill>
                <a:latin typeface="Arial" charset="0"/>
                <a:ea typeface="Arial" charset="0"/>
                <a:cs typeface="Arial" charset="0"/>
              </a:rPr>
              <a:t>Computer Fear Survey</a:t>
            </a:r>
          </a:p>
        </p:txBody>
      </p:sp>
      <p:sp>
        <p:nvSpPr>
          <p:cNvPr id="3" name="Rectangle 2"/>
          <p:cNvSpPr/>
          <p:nvPr/>
        </p:nvSpPr>
        <p:spPr>
          <a:xfrm>
            <a:off x="191814" y="1462703"/>
            <a:ext cx="11726917" cy="4893647"/>
          </a:xfrm>
          <a:prstGeom prst="rect">
            <a:avLst/>
          </a:prstGeom>
        </p:spPr>
        <p:txBody>
          <a:bodyPr wrap="square">
            <a:spAutoFit/>
          </a:bodyPr>
          <a:lstStyle/>
          <a:p>
            <a:r>
              <a:rPr lang="en-US" sz="2400" dirty="0">
                <a:latin typeface="Arial" charset="0"/>
                <a:ea typeface="Arial" charset="0"/>
                <a:cs typeface="Arial" charset="0"/>
              </a:rPr>
              <a:t>Part of the 1993 study, Westin also created the “Computer Fear Index” </a:t>
            </a:r>
          </a:p>
          <a:p>
            <a:r>
              <a:rPr lang="en-US" sz="2400" dirty="0">
                <a:latin typeface="Arial" charset="0"/>
                <a:ea typeface="Arial" charset="0"/>
                <a:cs typeface="Arial" charset="0"/>
              </a:rPr>
              <a:t>Included the following questions and statements: </a:t>
            </a:r>
          </a:p>
          <a:p>
            <a:pPr marL="285750" indent="-285750">
              <a:buFont typeface="Wingdings" charset="2"/>
              <a:buChar char="q"/>
            </a:pPr>
            <a:endParaRPr lang="en-US" sz="2400" dirty="0">
              <a:latin typeface="Arial" charset="0"/>
              <a:ea typeface="Arial" charset="0"/>
              <a:cs typeface="Arial" charset="0"/>
            </a:endParaRPr>
          </a:p>
          <a:p>
            <a:pPr marL="285750" indent="-285750">
              <a:buFont typeface="Wingdings" charset="2"/>
              <a:buChar char="q"/>
            </a:pPr>
            <a:r>
              <a:rPr lang="en-US" sz="2400" dirty="0">
                <a:latin typeface="Arial" charset="0"/>
                <a:ea typeface="Arial" charset="0"/>
                <a:cs typeface="Arial" charset="0"/>
              </a:rPr>
              <a:t>If privacy is to be preserved, the use of computers must be sharply restricted in the future </a:t>
            </a:r>
          </a:p>
          <a:p>
            <a:pPr marL="285750" indent="-285750">
              <a:buFont typeface="Wingdings" charset="2"/>
              <a:buChar char="q"/>
            </a:pPr>
            <a:endParaRPr lang="en-US" sz="2400" dirty="0">
              <a:latin typeface="Arial" charset="0"/>
              <a:ea typeface="Arial" charset="0"/>
              <a:cs typeface="Arial" charset="0"/>
            </a:endParaRPr>
          </a:p>
          <a:p>
            <a:pPr marL="285750" indent="-285750">
              <a:buFont typeface="Wingdings" charset="2"/>
              <a:buChar char="q"/>
            </a:pPr>
            <a:r>
              <a:rPr lang="en-US" sz="2400" dirty="0">
                <a:latin typeface="Arial" charset="0"/>
                <a:ea typeface="Arial" charset="0"/>
                <a:cs typeface="Arial" charset="0"/>
              </a:rPr>
              <a:t>How concerned are you that many health care providers you use today employ computers in some of their operations, such as patient billing and accounting, laboratory work, and keeping some medical records? </a:t>
            </a:r>
          </a:p>
          <a:p>
            <a:pPr marL="285750" indent="-285750">
              <a:buFont typeface="Wingdings" charset="2"/>
              <a:buChar char="q"/>
            </a:pPr>
            <a:endParaRPr lang="en-US" sz="2400" dirty="0">
              <a:latin typeface="Arial" charset="0"/>
              <a:ea typeface="Arial" charset="0"/>
              <a:cs typeface="Arial" charset="0"/>
            </a:endParaRPr>
          </a:p>
          <a:p>
            <a:pPr marL="285750" indent="-285750">
              <a:buFont typeface="Wingdings" charset="2"/>
              <a:buChar char="q"/>
            </a:pPr>
            <a:r>
              <a:rPr lang="en-US" sz="2400" dirty="0">
                <a:latin typeface="Arial" charset="0"/>
                <a:ea typeface="Arial" charset="0"/>
                <a:cs typeface="Arial" charset="0"/>
              </a:rPr>
              <a:t>Under national health care reform, computers are expected to be used extensively to manage and monitor operations. Some of these uses will involve individual medical records. In general, would such use of computers worry you?</a:t>
            </a:r>
          </a:p>
        </p:txBody>
      </p:sp>
      <p:sp>
        <p:nvSpPr>
          <p:cNvPr id="5" name="Slide Number Placeholder 4"/>
          <p:cNvSpPr>
            <a:spLocks noGrp="1"/>
          </p:cNvSpPr>
          <p:nvPr>
            <p:ph type="sldNum" sz="quarter" idx="12"/>
          </p:nvPr>
        </p:nvSpPr>
        <p:spPr/>
        <p:txBody>
          <a:bodyPr/>
          <a:lstStyle/>
          <a:p>
            <a:fld id="{DE546FDB-379E-6644-BF18-5AA5854BF061}" type="slidenum">
              <a:rPr lang="en-US" smtClean="0"/>
              <a:t>17</a:t>
            </a:fld>
            <a:endParaRPr lang="en-US"/>
          </a:p>
        </p:txBody>
      </p:sp>
    </p:spTree>
    <p:extLst>
      <p:ext uri="{BB962C8B-B14F-4D97-AF65-F5344CB8AC3E}">
        <p14:creationId xmlns:p14="http://schemas.microsoft.com/office/powerpoint/2010/main" val="45957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814" y="160173"/>
            <a:ext cx="10515600" cy="1325563"/>
          </a:xfrm>
        </p:spPr>
        <p:txBody>
          <a:bodyPr/>
          <a:lstStyle/>
          <a:p>
            <a:r>
              <a:rPr lang="en-US" b="1" dirty="0">
                <a:solidFill>
                  <a:srgbClr val="FF0000"/>
                </a:solidFill>
                <a:latin typeface="Arial" charset="0"/>
                <a:ea typeface="Arial" charset="0"/>
                <a:cs typeface="Arial" charset="0"/>
              </a:rPr>
              <a:t>Computer Fear Index</a:t>
            </a:r>
          </a:p>
        </p:txBody>
      </p:sp>
      <p:sp>
        <p:nvSpPr>
          <p:cNvPr id="6" name="Rectangle 5"/>
          <p:cNvSpPr/>
          <p:nvPr/>
        </p:nvSpPr>
        <p:spPr>
          <a:xfrm>
            <a:off x="813678" y="1820117"/>
            <a:ext cx="8592206" cy="1877437"/>
          </a:xfrm>
          <a:prstGeom prst="rect">
            <a:avLst/>
          </a:prstGeom>
        </p:spPr>
        <p:txBody>
          <a:bodyPr wrap="square">
            <a:spAutoFit/>
          </a:bodyPr>
          <a:lstStyle/>
          <a:p>
            <a:pPr marL="285750" indent="-285750">
              <a:buFont typeface="Arial" charset="0"/>
              <a:buChar char="•"/>
            </a:pPr>
            <a:r>
              <a:rPr lang="en-US" sz="2800" dirty="0">
                <a:latin typeface="Arial" charset="0"/>
                <a:ea typeface="Arial" charset="0"/>
                <a:cs typeface="Arial" charset="0"/>
              </a:rPr>
              <a:t>High concern: 2-3 privacy-concerned answers </a:t>
            </a:r>
          </a:p>
          <a:p>
            <a:pPr marL="285750" indent="-285750">
              <a:buFont typeface="Arial" charset="0"/>
              <a:buChar char="•"/>
            </a:pPr>
            <a:r>
              <a:rPr lang="en-US" sz="2800" dirty="0">
                <a:latin typeface="Arial" charset="0"/>
                <a:ea typeface="Arial" charset="0"/>
                <a:cs typeface="Arial" charset="0"/>
              </a:rPr>
              <a:t>Moderate concern: 1 privacy-concerned answers </a:t>
            </a:r>
          </a:p>
          <a:p>
            <a:pPr marL="285750" indent="-285750">
              <a:buFont typeface="Arial" charset="0"/>
              <a:buChar char="•"/>
            </a:pPr>
            <a:r>
              <a:rPr lang="en-US" sz="2800" dirty="0">
                <a:latin typeface="Arial" charset="0"/>
                <a:ea typeface="Arial" charset="0"/>
                <a:cs typeface="Arial" charset="0"/>
              </a:rPr>
              <a:t>Low concern: no privacy-concerned answers </a:t>
            </a:r>
          </a:p>
          <a:p>
            <a:pPr marL="285750" indent="-285750">
              <a:buFont typeface="Arial" charset="0"/>
              <a:buChar char="•"/>
            </a:pPr>
            <a:endParaRPr lang="en-US" sz="3200" dirty="0">
              <a:latin typeface="Arial" charset="0"/>
              <a:ea typeface="Arial" charset="0"/>
              <a:cs typeface="Arial" charset="0"/>
            </a:endParaRPr>
          </a:p>
        </p:txBody>
      </p:sp>
      <p:graphicFrame>
        <p:nvGraphicFramePr>
          <p:cNvPr id="7" name="Table 6" descr="&quot;&quot;"/>
          <p:cNvGraphicFramePr>
            <a:graphicFrameLocks noGrp="1"/>
          </p:cNvGraphicFramePr>
          <p:nvPr>
            <p:extLst>
              <p:ext uri="{D42A27DB-BD31-4B8C-83A1-F6EECF244321}">
                <p14:modId xmlns:p14="http://schemas.microsoft.com/office/powerpoint/2010/main" val="1458351603"/>
              </p:ext>
            </p:extLst>
          </p:nvPr>
        </p:nvGraphicFramePr>
        <p:xfrm>
          <a:off x="3918608" y="4031935"/>
          <a:ext cx="2382345" cy="1426800"/>
        </p:xfrm>
        <a:graphic>
          <a:graphicData uri="http://schemas.openxmlformats.org/drawingml/2006/table">
            <a:tbl>
              <a:tblPr firstRow="1" bandRow="1">
                <a:tableStyleId>{5940675A-B579-460E-94D1-54222C63F5DA}</a:tableStyleId>
              </a:tblPr>
              <a:tblGrid>
                <a:gridCol w="1389117">
                  <a:extLst>
                    <a:ext uri="{9D8B030D-6E8A-4147-A177-3AD203B41FA5}">
                      <a16:colId xmlns:a16="http://schemas.microsoft.com/office/drawing/2014/main" val="20000"/>
                    </a:ext>
                  </a:extLst>
                </a:gridCol>
                <a:gridCol w="993228">
                  <a:extLst>
                    <a:ext uri="{9D8B030D-6E8A-4147-A177-3AD203B41FA5}">
                      <a16:colId xmlns:a16="http://schemas.microsoft.com/office/drawing/2014/main" val="20001"/>
                    </a:ext>
                  </a:extLst>
                </a:gridCol>
              </a:tblGrid>
              <a:tr h="433572">
                <a:tc>
                  <a:txBody>
                    <a:bodyPr/>
                    <a:lstStyle/>
                    <a:p>
                      <a:pPr marL="0" indent="0">
                        <a:buFont typeface="Arial" charset="0"/>
                        <a:buNone/>
                      </a:pPr>
                      <a:r>
                        <a:rPr lang="en-US" sz="2400" dirty="0">
                          <a:latin typeface="Arial" charset="0"/>
                          <a:ea typeface="Arial" charset="0"/>
                          <a:cs typeface="Arial" charset="0"/>
                        </a:rPr>
                        <a:t>High</a:t>
                      </a:r>
                    </a:p>
                  </a:txBody>
                  <a:tcPr/>
                </a:tc>
                <a:tc>
                  <a:txBody>
                    <a:bodyPr/>
                    <a:lstStyle/>
                    <a:p>
                      <a:r>
                        <a:rPr lang="en-US" sz="2400" dirty="0">
                          <a:latin typeface="Arial" charset="0"/>
                          <a:ea typeface="Arial" charset="0"/>
                          <a:cs typeface="Arial" charset="0"/>
                        </a:rPr>
                        <a:t>22% </a:t>
                      </a:r>
                    </a:p>
                  </a:txBody>
                  <a:tcPr/>
                </a:tc>
                <a:extLst>
                  <a:ext uri="{0D108BD9-81ED-4DB2-BD59-A6C34878D82A}">
                    <a16:rowId xmlns:a16="http://schemas.microsoft.com/office/drawing/2014/main" val="10000"/>
                  </a:ext>
                </a:extLst>
              </a:tr>
              <a:tr h="512400">
                <a:tc>
                  <a:txBody>
                    <a:bodyPr/>
                    <a:lstStyle/>
                    <a:p>
                      <a:r>
                        <a:rPr lang="en-US" sz="2400" dirty="0">
                          <a:latin typeface="Arial" charset="0"/>
                          <a:ea typeface="Arial" charset="0"/>
                          <a:cs typeface="Arial" charset="0"/>
                        </a:rPr>
                        <a:t>Medium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latin typeface="Arial" charset="0"/>
                          <a:ea typeface="Arial" charset="0"/>
                          <a:cs typeface="Arial" charset="0"/>
                        </a:rPr>
                        <a:t>32% </a:t>
                      </a:r>
                    </a:p>
                  </a:txBody>
                  <a:tcPr/>
                </a:tc>
                <a:extLst>
                  <a:ext uri="{0D108BD9-81ED-4DB2-BD59-A6C34878D82A}">
                    <a16:rowId xmlns:a16="http://schemas.microsoft.com/office/drawing/2014/main" val="10001"/>
                  </a:ext>
                </a:extLst>
              </a:tr>
              <a:tr h="370840">
                <a:tc>
                  <a:txBody>
                    <a:bodyPr/>
                    <a:lstStyle/>
                    <a:p>
                      <a:r>
                        <a:rPr lang="en-US" sz="2400" dirty="0">
                          <a:latin typeface="Arial" charset="0"/>
                          <a:ea typeface="Arial" charset="0"/>
                          <a:cs typeface="Arial" charset="0"/>
                        </a:rPr>
                        <a:t>Low</a:t>
                      </a:r>
                    </a:p>
                  </a:txBody>
                  <a:tcPr/>
                </a:tc>
                <a:tc>
                  <a:txBody>
                    <a:bodyPr/>
                    <a:lstStyle/>
                    <a:p>
                      <a:r>
                        <a:rPr lang="en-US" sz="2400" dirty="0">
                          <a:latin typeface="Arial" charset="0"/>
                          <a:ea typeface="Arial" charset="0"/>
                          <a:cs typeface="Arial" charset="0"/>
                        </a:rPr>
                        <a:t>47% </a:t>
                      </a:r>
                    </a:p>
                  </a:txBody>
                  <a:tcPr/>
                </a:tc>
                <a:extLst>
                  <a:ext uri="{0D108BD9-81ED-4DB2-BD59-A6C34878D82A}">
                    <a16:rowId xmlns:a16="http://schemas.microsoft.com/office/drawing/2014/main" val="10002"/>
                  </a:ext>
                </a:extLst>
              </a:tr>
            </a:tbl>
          </a:graphicData>
        </a:graphic>
      </p:graphicFrame>
      <p:sp>
        <p:nvSpPr>
          <p:cNvPr id="5" name="Slide Number Placeholder 4"/>
          <p:cNvSpPr>
            <a:spLocks noGrp="1"/>
          </p:cNvSpPr>
          <p:nvPr>
            <p:ph type="sldNum" sz="quarter" idx="12"/>
          </p:nvPr>
        </p:nvSpPr>
        <p:spPr/>
        <p:txBody>
          <a:bodyPr/>
          <a:lstStyle/>
          <a:p>
            <a:fld id="{DE546FDB-379E-6644-BF18-5AA5854BF061}" type="slidenum">
              <a:rPr lang="en-US" smtClean="0"/>
              <a:t>18</a:t>
            </a:fld>
            <a:endParaRPr lang="en-US"/>
          </a:p>
        </p:txBody>
      </p:sp>
    </p:spTree>
    <p:extLst>
      <p:ext uri="{BB962C8B-B14F-4D97-AF65-F5344CB8AC3E}">
        <p14:creationId xmlns:p14="http://schemas.microsoft.com/office/powerpoint/2010/main" val="1676229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814" y="160174"/>
            <a:ext cx="10515600" cy="1053772"/>
          </a:xfrm>
        </p:spPr>
        <p:txBody>
          <a:bodyPr/>
          <a:lstStyle/>
          <a:p>
            <a:r>
              <a:rPr lang="en-US" b="1" dirty="0">
                <a:solidFill>
                  <a:srgbClr val="FF0000"/>
                </a:solidFill>
                <a:latin typeface="Arial" charset="0"/>
                <a:ea typeface="Arial" charset="0"/>
                <a:cs typeface="Arial" charset="0"/>
              </a:rPr>
              <a:t>Medical Sensitivity Survey</a:t>
            </a:r>
          </a:p>
        </p:txBody>
      </p:sp>
      <p:sp>
        <p:nvSpPr>
          <p:cNvPr id="3" name="Rectangle 2"/>
          <p:cNvSpPr/>
          <p:nvPr/>
        </p:nvSpPr>
        <p:spPr>
          <a:xfrm>
            <a:off x="378372" y="1214377"/>
            <a:ext cx="10707414" cy="5324535"/>
          </a:xfrm>
          <a:prstGeom prst="rect">
            <a:avLst/>
          </a:prstGeom>
        </p:spPr>
        <p:txBody>
          <a:bodyPr wrap="square">
            <a:spAutoFit/>
          </a:bodyPr>
          <a:lstStyle/>
          <a:p>
            <a:r>
              <a:rPr lang="en-US" sz="2000" dirty="0">
                <a:latin typeface="Arial" charset="0"/>
                <a:ea typeface="Arial" charset="0"/>
                <a:cs typeface="Arial" charset="0"/>
              </a:rPr>
              <a:t>Harris-Equifax Health Information Privacy Survey (1993) </a:t>
            </a:r>
          </a:p>
          <a:p>
            <a:r>
              <a:rPr lang="en-US" sz="2000" dirty="0">
                <a:latin typeface="Arial" charset="0"/>
                <a:ea typeface="Arial" charset="0"/>
                <a:cs typeface="Arial" charset="0"/>
              </a:rPr>
              <a:t>Included the following questions and statements: </a:t>
            </a:r>
          </a:p>
          <a:p>
            <a:pPr marL="285750" indent="-285750">
              <a:buFont typeface="Wingdings" charset="2"/>
              <a:buChar char="q"/>
            </a:pPr>
            <a:endParaRPr lang="en-US" sz="2000" dirty="0">
              <a:latin typeface="Arial" charset="0"/>
              <a:ea typeface="Arial" charset="0"/>
              <a:cs typeface="Arial" charset="0"/>
            </a:endParaRPr>
          </a:p>
          <a:p>
            <a:pPr marL="285750" indent="-285750">
              <a:buFont typeface="Wingdings" charset="2"/>
              <a:buChar char="q"/>
            </a:pPr>
            <a:r>
              <a:rPr lang="en-US" sz="2000" dirty="0">
                <a:latin typeface="Arial" charset="0"/>
                <a:ea typeface="Arial" charset="0"/>
                <a:cs typeface="Arial" charset="0"/>
              </a:rPr>
              <a:t>It concerns me that my medical information is being seen today by many organizations beyond those that I use for healthcare </a:t>
            </a:r>
          </a:p>
          <a:p>
            <a:pPr marL="285750" indent="-285750">
              <a:buFont typeface="Wingdings" charset="2"/>
              <a:buChar char="q"/>
            </a:pPr>
            <a:endParaRPr lang="en-US" sz="2000" dirty="0">
              <a:latin typeface="Arial" charset="0"/>
              <a:ea typeface="Arial" charset="0"/>
              <a:cs typeface="Arial" charset="0"/>
            </a:endParaRPr>
          </a:p>
          <a:p>
            <a:pPr marL="285750" indent="-285750">
              <a:buFont typeface="Wingdings" charset="2"/>
              <a:buChar char="q"/>
            </a:pPr>
            <a:r>
              <a:rPr lang="en-US" sz="2000" dirty="0">
                <a:latin typeface="Arial" charset="0"/>
                <a:ea typeface="Arial" charset="0"/>
                <a:cs typeface="Arial" charset="0"/>
              </a:rPr>
              <a:t>Under national health-care reform, each person might be assigned an identification number for health insurance purposes. How concerned would you be to have such a health information number assigned to you?</a:t>
            </a:r>
          </a:p>
          <a:p>
            <a:pPr marL="285750" indent="-285750">
              <a:buFont typeface="Wingdings" charset="2"/>
              <a:buChar char="q"/>
            </a:pPr>
            <a:endParaRPr lang="en-US" sz="2000" dirty="0">
              <a:latin typeface="Arial" charset="0"/>
              <a:ea typeface="Arial" charset="0"/>
              <a:cs typeface="Arial" charset="0"/>
            </a:endParaRPr>
          </a:p>
          <a:p>
            <a:pPr marL="285750" indent="-285750">
              <a:buFont typeface="Wingdings" charset="2"/>
              <a:buChar char="q"/>
            </a:pPr>
            <a:r>
              <a:rPr lang="en-US" sz="2000" dirty="0">
                <a:latin typeface="Arial" charset="0"/>
                <a:ea typeface="Arial" charset="0"/>
                <a:cs typeface="Arial" charset="0"/>
              </a:rPr>
              <a:t>How concerned are you that many health care providers you use today employ computers in some of their operations, such as patient billing and accounting, laboratory work, and keeping some medical records? </a:t>
            </a:r>
          </a:p>
          <a:p>
            <a:pPr marL="285750" indent="-285750">
              <a:buFont typeface="Wingdings" charset="2"/>
              <a:buChar char="q"/>
            </a:pPr>
            <a:endParaRPr lang="en-US" sz="2000" dirty="0">
              <a:latin typeface="Arial" charset="0"/>
              <a:ea typeface="Arial" charset="0"/>
              <a:cs typeface="Arial" charset="0"/>
            </a:endParaRPr>
          </a:p>
          <a:p>
            <a:pPr marL="285750" indent="-285750">
              <a:buFont typeface="Wingdings" charset="2"/>
              <a:buChar char="q"/>
            </a:pPr>
            <a:r>
              <a:rPr lang="en-US" sz="2000" dirty="0">
                <a:latin typeface="Arial" charset="0"/>
                <a:ea typeface="Arial" charset="0"/>
                <a:cs typeface="Arial" charset="0"/>
              </a:rPr>
              <a:t>Under national health care reform, computers are expected to be used extensively to manage and monitor operations. Some of these uses will involve individual medical records. In general, would such use of computers worry you?</a:t>
            </a:r>
          </a:p>
        </p:txBody>
      </p:sp>
      <p:sp>
        <p:nvSpPr>
          <p:cNvPr id="5" name="Slide Number Placeholder 4"/>
          <p:cNvSpPr>
            <a:spLocks noGrp="1"/>
          </p:cNvSpPr>
          <p:nvPr>
            <p:ph type="sldNum" sz="quarter" idx="12"/>
          </p:nvPr>
        </p:nvSpPr>
        <p:spPr/>
        <p:txBody>
          <a:bodyPr/>
          <a:lstStyle/>
          <a:p>
            <a:fld id="{DE546FDB-379E-6644-BF18-5AA5854BF061}" type="slidenum">
              <a:rPr lang="en-US" smtClean="0"/>
              <a:t>19</a:t>
            </a:fld>
            <a:endParaRPr lang="en-US"/>
          </a:p>
        </p:txBody>
      </p:sp>
    </p:spTree>
    <p:extLst>
      <p:ext uri="{BB962C8B-B14F-4D97-AF65-F5344CB8AC3E}">
        <p14:creationId xmlns:p14="http://schemas.microsoft.com/office/powerpoint/2010/main" val="1786540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71058-8709-3F48-9538-42FB1990345E}"/>
              </a:ext>
            </a:extLst>
          </p:cNvPr>
          <p:cNvSpPr>
            <a:spLocks noGrp="1"/>
          </p:cNvSpPr>
          <p:nvPr>
            <p:ph type="title"/>
          </p:nvPr>
        </p:nvSpPr>
        <p:spPr/>
        <p:txBody>
          <a:bodyPr/>
          <a:lstStyle/>
          <a:p>
            <a:r>
              <a:rPr lang="en-US" dirty="0">
                <a:latin typeface="Arial" charset="0"/>
                <a:ea typeface="Arial" charset="0"/>
                <a:cs typeface="Arial" charset="0"/>
              </a:rPr>
              <a:t>Goals for today</a:t>
            </a:r>
            <a:endParaRPr lang="en-US" dirty="0"/>
          </a:p>
        </p:txBody>
      </p:sp>
      <p:sp>
        <p:nvSpPr>
          <p:cNvPr id="5" name="Rectangle 4"/>
          <p:cNvSpPr/>
          <p:nvPr/>
        </p:nvSpPr>
        <p:spPr>
          <a:xfrm>
            <a:off x="714680" y="1767787"/>
            <a:ext cx="11210619" cy="3539430"/>
          </a:xfrm>
          <a:prstGeom prst="rect">
            <a:avLst/>
          </a:prstGeom>
        </p:spPr>
        <p:txBody>
          <a:bodyPr wrap="square">
            <a:spAutoFit/>
          </a:bodyPr>
          <a:lstStyle/>
          <a:p>
            <a:pPr marL="457200" indent="-457200">
              <a:buFont typeface="Wingdings" charset="2"/>
              <a:buChar char="Ø"/>
            </a:pPr>
            <a:r>
              <a:rPr lang="en-US" sz="3200" dirty="0">
                <a:latin typeface="Arial" charset="0"/>
                <a:ea typeface="Arial" charset="0"/>
                <a:cs typeface="Arial" charset="0"/>
              </a:rPr>
              <a:t>Describe why it’s useful to segment users by privacy attitudes</a:t>
            </a:r>
          </a:p>
          <a:p>
            <a:pPr marL="457200" indent="-457200">
              <a:buFont typeface="Wingdings" charset="2"/>
              <a:buChar char="Ø"/>
            </a:pPr>
            <a:endParaRPr lang="en-US" sz="3200" dirty="0">
              <a:latin typeface="Arial" charset="0"/>
              <a:ea typeface="Arial" charset="0"/>
              <a:cs typeface="Arial" charset="0"/>
            </a:endParaRPr>
          </a:p>
          <a:p>
            <a:pPr marL="457200" indent="-457200">
              <a:buFont typeface="Wingdings" charset="2"/>
              <a:buChar char="Ø"/>
            </a:pPr>
            <a:r>
              <a:rPr lang="en-US" sz="3200" dirty="0">
                <a:latin typeface="Arial" charset="0"/>
                <a:ea typeface="Arial" charset="0"/>
                <a:cs typeface="Arial" charset="0"/>
              </a:rPr>
              <a:t>Understand pros and cons of Westin’s approach to privacy segmentation</a:t>
            </a:r>
          </a:p>
          <a:p>
            <a:pPr marL="457200" indent="-457200">
              <a:buFont typeface="Wingdings" charset="2"/>
              <a:buChar char="Ø"/>
            </a:pPr>
            <a:endParaRPr lang="en-US" sz="3200" dirty="0">
              <a:latin typeface="Arial" charset="0"/>
              <a:ea typeface="Arial" charset="0"/>
              <a:cs typeface="Arial" charset="0"/>
            </a:endParaRPr>
          </a:p>
          <a:p>
            <a:pPr marL="457200" indent="-457200">
              <a:buFont typeface="Wingdings" charset="2"/>
              <a:buChar char="Ø"/>
            </a:pPr>
            <a:r>
              <a:rPr lang="en-US" sz="3200" dirty="0">
                <a:latin typeface="Arial" charset="0"/>
                <a:ea typeface="Arial" charset="0"/>
                <a:cs typeface="Arial" charset="0"/>
              </a:rPr>
              <a:t>Do privacy preferences and behaviors align?</a:t>
            </a:r>
            <a:endParaRPr lang="en-US" sz="3200" dirty="0">
              <a:solidFill>
                <a:srgbClr val="333333"/>
              </a:solidFill>
              <a:latin typeface="Arial" charset="0"/>
              <a:ea typeface="Arial" charset="0"/>
              <a:cs typeface="Arial" charset="0"/>
            </a:endParaRPr>
          </a:p>
        </p:txBody>
      </p:sp>
      <p:sp>
        <p:nvSpPr>
          <p:cNvPr id="6" name="Rectangle 5">
            <a:extLst>
              <a:ext uri="{FF2B5EF4-FFF2-40B4-BE49-F238E27FC236}">
                <a16:creationId xmlns:a16="http://schemas.microsoft.com/office/drawing/2014/main" id="{DC88D8CF-78E8-4C4E-A0F6-0269F638D55B}"/>
              </a:ext>
            </a:extLst>
          </p:cNvPr>
          <p:cNvSpPr/>
          <p:nvPr/>
        </p:nvSpPr>
        <p:spPr>
          <a:xfrm>
            <a:off x="1990496" y="6356350"/>
            <a:ext cx="5515203" cy="338554"/>
          </a:xfrm>
          <a:prstGeom prst="rect">
            <a:avLst/>
          </a:prstGeom>
        </p:spPr>
        <p:txBody>
          <a:bodyPr wrap="square">
            <a:spAutoFit/>
          </a:bodyPr>
          <a:lstStyle/>
          <a:p>
            <a:r>
              <a:rPr lang="en-US" sz="1600" dirty="0">
                <a:latin typeface="Arial" panose="020B0604020202020204" pitchFamily="34" charset="0"/>
                <a:cs typeface="Arial" panose="020B0604020202020204" pitchFamily="34" charset="0"/>
              </a:rPr>
              <a:t>Some slide contents taken from </a:t>
            </a:r>
            <a:r>
              <a:rPr lang="en-US" sz="1600" dirty="0" err="1">
                <a:latin typeface="Arial" panose="020B0604020202020204" pitchFamily="34" charset="0"/>
                <a:cs typeface="Arial" panose="020B0604020202020204" pitchFamily="34" charset="0"/>
              </a:rPr>
              <a:t>Özgür</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Kafalı</a:t>
            </a:r>
            <a:endParaRPr lang="en-US" sz="1600"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fld id="{3E5BF5F9-4D9A-9543-85E8-59158CD2B6EB}" type="slidenum">
              <a:rPr lang="en-US" smtClean="0"/>
              <a:t>2</a:t>
            </a:fld>
            <a:endParaRPr lang="en-US"/>
          </a:p>
        </p:txBody>
      </p:sp>
    </p:spTree>
    <p:extLst>
      <p:ext uri="{BB962C8B-B14F-4D97-AF65-F5344CB8AC3E}">
        <p14:creationId xmlns:p14="http://schemas.microsoft.com/office/powerpoint/2010/main" val="15930338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814" y="160173"/>
            <a:ext cx="10515600" cy="1325563"/>
          </a:xfrm>
        </p:spPr>
        <p:txBody>
          <a:bodyPr/>
          <a:lstStyle/>
          <a:p>
            <a:r>
              <a:rPr lang="en-US" b="1" dirty="0">
                <a:solidFill>
                  <a:srgbClr val="FF0000"/>
                </a:solidFill>
                <a:latin typeface="Arial" charset="0"/>
                <a:ea typeface="Arial" charset="0"/>
                <a:cs typeface="Arial" charset="0"/>
              </a:rPr>
              <a:t>Medical Sensitivity Index</a:t>
            </a:r>
          </a:p>
        </p:txBody>
      </p:sp>
      <p:sp>
        <p:nvSpPr>
          <p:cNvPr id="3" name="Rectangle 2"/>
          <p:cNvSpPr/>
          <p:nvPr/>
        </p:nvSpPr>
        <p:spPr>
          <a:xfrm>
            <a:off x="1206064" y="1740804"/>
            <a:ext cx="8592206" cy="1877437"/>
          </a:xfrm>
          <a:prstGeom prst="rect">
            <a:avLst/>
          </a:prstGeom>
        </p:spPr>
        <p:txBody>
          <a:bodyPr wrap="square">
            <a:spAutoFit/>
          </a:bodyPr>
          <a:lstStyle/>
          <a:p>
            <a:pPr marL="285750" indent="-285750">
              <a:buFont typeface="Arial" charset="0"/>
              <a:buChar char="•"/>
            </a:pPr>
            <a:r>
              <a:rPr lang="en-US" sz="2800" dirty="0">
                <a:latin typeface="Arial" charset="0"/>
                <a:ea typeface="Arial" charset="0"/>
                <a:cs typeface="Arial" charset="0"/>
              </a:rPr>
              <a:t>High: 3-4 privacy-concerned answers </a:t>
            </a:r>
          </a:p>
          <a:p>
            <a:pPr marL="285750" indent="-285750">
              <a:buFont typeface="Arial" charset="0"/>
              <a:buChar char="•"/>
            </a:pPr>
            <a:r>
              <a:rPr lang="en-US" sz="2800" dirty="0">
                <a:latin typeface="Arial" charset="0"/>
                <a:ea typeface="Arial" charset="0"/>
                <a:cs typeface="Arial" charset="0"/>
              </a:rPr>
              <a:t>Moderate concern: 1-2 privacy-concerned answers </a:t>
            </a:r>
          </a:p>
          <a:p>
            <a:pPr marL="285750" indent="-285750">
              <a:buFont typeface="Arial" charset="0"/>
              <a:buChar char="•"/>
            </a:pPr>
            <a:r>
              <a:rPr lang="en-US" sz="2800" dirty="0">
                <a:latin typeface="Arial" charset="0"/>
                <a:ea typeface="Arial" charset="0"/>
                <a:cs typeface="Arial" charset="0"/>
              </a:rPr>
              <a:t>Low: no privacy-concerned answers </a:t>
            </a:r>
          </a:p>
          <a:p>
            <a:pPr marL="285750" indent="-285750">
              <a:buFont typeface="Arial" charset="0"/>
              <a:buChar char="•"/>
            </a:pPr>
            <a:endParaRPr lang="en-US" sz="3200" dirty="0">
              <a:latin typeface="Arial" charset="0"/>
              <a:ea typeface="Arial" charset="0"/>
              <a:cs typeface="Arial" charset="0"/>
            </a:endParaRPr>
          </a:p>
        </p:txBody>
      </p:sp>
      <p:graphicFrame>
        <p:nvGraphicFramePr>
          <p:cNvPr id="6" name="Table 5" descr="&quot;&quot;"/>
          <p:cNvGraphicFramePr>
            <a:graphicFrameLocks noGrp="1"/>
          </p:cNvGraphicFramePr>
          <p:nvPr>
            <p:extLst>
              <p:ext uri="{D42A27DB-BD31-4B8C-83A1-F6EECF244321}">
                <p14:modId xmlns:p14="http://schemas.microsoft.com/office/powerpoint/2010/main" val="2801245224"/>
              </p:ext>
            </p:extLst>
          </p:nvPr>
        </p:nvGraphicFramePr>
        <p:xfrm>
          <a:off x="3369441" y="4096786"/>
          <a:ext cx="3107559" cy="1707113"/>
        </p:xfrm>
        <a:graphic>
          <a:graphicData uri="http://schemas.openxmlformats.org/drawingml/2006/table">
            <a:tbl>
              <a:tblPr firstRow="1" bandRow="1">
                <a:tableStyleId>{5940675A-B579-460E-94D1-54222C63F5DA}</a:tableStyleId>
              </a:tblPr>
              <a:tblGrid>
                <a:gridCol w="1811981">
                  <a:extLst>
                    <a:ext uri="{9D8B030D-6E8A-4147-A177-3AD203B41FA5}">
                      <a16:colId xmlns:a16="http://schemas.microsoft.com/office/drawing/2014/main" val="20000"/>
                    </a:ext>
                  </a:extLst>
                </a:gridCol>
                <a:gridCol w="1295578">
                  <a:extLst>
                    <a:ext uri="{9D8B030D-6E8A-4147-A177-3AD203B41FA5}">
                      <a16:colId xmlns:a16="http://schemas.microsoft.com/office/drawing/2014/main" val="20001"/>
                    </a:ext>
                  </a:extLst>
                </a:gridCol>
              </a:tblGrid>
              <a:tr h="547023">
                <a:tc>
                  <a:txBody>
                    <a:bodyPr/>
                    <a:lstStyle/>
                    <a:p>
                      <a:pPr marL="0" indent="0">
                        <a:buFont typeface="Arial" charset="0"/>
                        <a:buNone/>
                      </a:pPr>
                      <a:r>
                        <a:rPr lang="en-US" sz="2400" dirty="0">
                          <a:latin typeface="Arial" charset="0"/>
                          <a:ea typeface="Arial" charset="0"/>
                          <a:cs typeface="Arial" charset="0"/>
                        </a:rPr>
                        <a:t>High</a:t>
                      </a:r>
                    </a:p>
                  </a:txBody>
                  <a:tcPr/>
                </a:tc>
                <a:tc>
                  <a:txBody>
                    <a:bodyPr/>
                    <a:lstStyle/>
                    <a:p>
                      <a:r>
                        <a:rPr lang="en-US" sz="2400" dirty="0">
                          <a:latin typeface="Arial" charset="0"/>
                          <a:ea typeface="Arial" charset="0"/>
                          <a:cs typeface="Arial" charset="0"/>
                        </a:rPr>
                        <a:t>13% </a:t>
                      </a:r>
                    </a:p>
                  </a:txBody>
                  <a:tcPr/>
                </a:tc>
                <a:extLst>
                  <a:ext uri="{0D108BD9-81ED-4DB2-BD59-A6C34878D82A}">
                    <a16:rowId xmlns:a16="http://schemas.microsoft.com/office/drawing/2014/main" val="10000"/>
                  </a:ext>
                </a:extLst>
              </a:tr>
              <a:tr h="613067">
                <a:tc>
                  <a:txBody>
                    <a:bodyPr/>
                    <a:lstStyle/>
                    <a:p>
                      <a:r>
                        <a:rPr lang="en-US" sz="2400" dirty="0">
                          <a:latin typeface="Arial" charset="0"/>
                          <a:ea typeface="Arial" charset="0"/>
                          <a:cs typeface="Arial" charset="0"/>
                        </a:rPr>
                        <a:t>Medium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latin typeface="Arial" charset="0"/>
                          <a:ea typeface="Arial" charset="0"/>
                          <a:cs typeface="Arial" charset="0"/>
                        </a:rPr>
                        <a:t>45% </a:t>
                      </a:r>
                    </a:p>
                  </a:txBody>
                  <a:tcPr/>
                </a:tc>
                <a:extLst>
                  <a:ext uri="{0D108BD9-81ED-4DB2-BD59-A6C34878D82A}">
                    <a16:rowId xmlns:a16="http://schemas.microsoft.com/office/drawing/2014/main" val="10001"/>
                  </a:ext>
                </a:extLst>
              </a:tr>
              <a:tr h="547023">
                <a:tc>
                  <a:txBody>
                    <a:bodyPr/>
                    <a:lstStyle/>
                    <a:p>
                      <a:r>
                        <a:rPr lang="en-US" sz="2400" dirty="0">
                          <a:latin typeface="Arial" charset="0"/>
                          <a:ea typeface="Arial" charset="0"/>
                          <a:cs typeface="Arial" charset="0"/>
                        </a:rPr>
                        <a:t>Low</a:t>
                      </a:r>
                    </a:p>
                  </a:txBody>
                  <a:tcPr/>
                </a:tc>
                <a:tc>
                  <a:txBody>
                    <a:bodyPr/>
                    <a:lstStyle/>
                    <a:p>
                      <a:r>
                        <a:rPr lang="en-US" sz="2400" dirty="0">
                          <a:latin typeface="Arial" charset="0"/>
                          <a:ea typeface="Arial" charset="0"/>
                          <a:cs typeface="Arial" charset="0"/>
                        </a:rPr>
                        <a:t>42% </a:t>
                      </a:r>
                    </a:p>
                  </a:txBody>
                  <a:tcPr/>
                </a:tc>
                <a:extLst>
                  <a:ext uri="{0D108BD9-81ED-4DB2-BD59-A6C34878D82A}">
                    <a16:rowId xmlns:a16="http://schemas.microsoft.com/office/drawing/2014/main" val="10002"/>
                  </a:ext>
                </a:extLst>
              </a:tr>
            </a:tbl>
          </a:graphicData>
        </a:graphic>
      </p:graphicFrame>
      <p:sp>
        <p:nvSpPr>
          <p:cNvPr id="5" name="Slide Number Placeholder 4"/>
          <p:cNvSpPr>
            <a:spLocks noGrp="1"/>
          </p:cNvSpPr>
          <p:nvPr>
            <p:ph type="sldNum" sz="quarter" idx="12"/>
          </p:nvPr>
        </p:nvSpPr>
        <p:spPr/>
        <p:txBody>
          <a:bodyPr/>
          <a:lstStyle/>
          <a:p>
            <a:fld id="{DE546FDB-379E-6644-BF18-5AA5854BF061}" type="slidenum">
              <a:rPr lang="en-US" smtClean="0"/>
              <a:t>20</a:t>
            </a:fld>
            <a:endParaRPr lang="en-US"/>
          </a:p>
        </p:txBody>
      </p:sp>
    </p:spTree>
    <p:extLst>
      <p:ext uri="{BB962C8B-B14F-4D97-AF65-F5344CB8AC3E}">
        <p14:creationId xmlns:p14="http://schemas.microsoft.com/office/powerpoint/2010/main" val="202997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814" y="160173"/>
            <a:ext cx="10515600" cy="1325563"/>
          </a:xfrm>
        </p:spPr>
        <p:txBody>
          <a:bodyPr/>
          <a:lstStyle/>
          <a:p>
            <a:r>
              <a:rPr lang="en-US" b="1" dirty="0">
                <a:solidFill>
                  <a:srgbClr val="FF0000"/>
                </a:solidFill>
                <a:latin typeface="Arial" charset="0"/>
                <a:ea typeface="Arial" charset="0"/>
                <a:cs typeface="Arial" charset="0"/>
              </a:rPr>
              <a:t>Distrust Index</a:t>
            </a:r>
          </a:p>
        </p:txBody>
      </p:sp>
      <p:sp>
        <p:nvSpPr>
          <p:cNvPr id="3" name="Rectangle 2"/>
          <p:cNvSpPr/>
          <p:nvPr/>
        </p:nvSpPr>
        <p:spPr>
          <a:xfrm>
            <a:off x="191813" y="1301169"/>
            <a:ext cx="7644181" cy="4401205"/>
          </a:xfrm>
          <a:prstGeom prst="rect">
            <a:avLst/>
          </a:prstGeom>
        </p:spPr>
        <p:txBody>
          <a:bodyPr wrap="square">
            <a:spAutoFit/>
          </a:bodyPr>
          <a:lstStyle/>
          <a:p>
            <a:r>
              <a:rPr lang="en-US" sz="2800" dirty="0">
                <a:latin typeface="Arial" charset="0"/>
                <a:ea typeface="Arial" charset="0"/>
                <a:cs typeface="Arial" charset="0"/>
              </a:rPr>
              <a:t>Equifax-Harris consumer privacy report (1994) </a:t>
            </a:r>
          </a:p>
          <a:p>
            <a:endParaRPr lang="en-US" sz="2800" dirty="0">
              <a:latin typeface="Arial" charset="0"/>
              <a:ea typeface="Arial" charset="0"/>
              <a:cs typeface="Arial" charset="0"/>
            </a:endParaRPr>
          </a:p>
          <a:p>
            <a:r>
              <a:rPr lang="en-US" sz="2800" dirty="0">
                <a:latin typeface="Arial" charset="0"/>
                <a:ea typeface="Arial" charset="0"/>
                <a:cs typeface="Arial" charset="0"/>
              </a:rPr>
              <a:t>Agree/disagree to the following statements: </a:t>
            </a:r>
          </a:p>
          <a:p>
            <a:pPr marL="285750" indent="-285750">
              <a:buFont typeface="Wingdings" charset="2"/>
              <a:buChar char="q"/>
            </a:pPr>
            <a:r>
              <a:rPr lang="en-US" sz="2800" dirty="0">
                <a:latin typeface="Arial" charset="0"/>
                <a:ea typeface="Arial" charset="0"/>
                <a:cs typeface="Arial" charset="0"/>
              </a:rPr>
              <a:t> Technology has almost gotten out of control </a:t>
            </a:r>
          </a:p>
          <a:p>
            <a:pPr marL="285750" indent="-285750">
              <a:buFont typeface="Wingdings" charset="2"/>
              <a:buChar char="q"/>
            </a:pPr>
            <a:r>
              <a:rPr lang="en-US" sz="2800" dirty="0">
                <a:latin typeface="Arial" charset="0"/>
                <a:ea typeface="Arial" charset="0"/>
                <a:cs typeface="Arial" charset="0"/>
              </a:rPr>
              <a:t> Government can generally be trusted to look after our interests </a:t>
            </a:r>
          </a:p>
          <a:p>
            <a:pPr marL="285750" indent="-285750">
              <a:buFont typeface="Wingdings" charset="2"/>
              <a:buChar char="q"/>
            </a:pPr>
            <a:r>
              <a:rPr lang="en-US" sz="2800" dirty="0">
                <a:latin typeface="Arial" charset="0"/>
                <a:ea typeface="Arial" charset="0"/>
                <a:cs typeface="Arial" charset="0"/>
              </a:rPr>
              <a:t> The way one votes has no effect on what the government does </a:t>
            </a:r>
          </a:p>
          <a:p>
            <a:pPr marL="285750" indent="-285750">
              <a:buFont typeface="Wingdings" charset="2"/>
              <a:buChar char="q"/>
            </a:pPr>
            <a:r>
              <a:rPr lang="en-US" sz="2800" dirty="0">
                <a:latin typeface="Arial" charset="0"/>
                <a:ea typeface="Arial" charset="0"/>
                <a:cs typeface="Arial" charset="0"/>
              </a:rPr>
              <a:t> In general business helps us more than harm us </a:t>
            </a:r>
          </a:p>
        </p:txBody>
      </p:sp>
      <p:graphicFrame>
        <p:nvGraphicFramePr>
          <p:cNvPr id="6" name="Table 5" descr="&quot;&quot;"/>
          <p:cNvGraphicFramePr>
            <a:graphicFrameLocks noGrp="1"/>
          </p:cNvGraphicFramePr>
          <p:nvPr>
            <p:extLst>
              <p:ext uri="{D42A27DB-BD31-4B8C-83A1-F6EECF244321}">
                <p14:modId xmlns:p14="http://schemas.microsoft.com/office/powerpoint/2010/main" val="1343208436"/>
              </p:ext>
            </p:extLst>
          </p:nvPr>
        </p:nvGraphicFramePr>
        <p:xfrm>
          <a:off x="8102601" y="1640123"/>
          <a:ext cx="3857734" cy="3291840"/>
        </p:xfrm>
        <a:graphic>
          <a:graphicData uri="http://schemas.openxmlformats.org/drawingml/2006/table">
            <a:tbl>
              <a:tblPr firstRow="1" bandRow="1">
                <a:tableStyleId>{5940675A-B579-460E-94D1-54222C63F5DA}</a:tableStyleId>
              </a:tblPr>
              <a:tblGrid>
                <a:gridCol w="2249398">
                  <a:extLst>
                    <a:ext uri="{9D8B030D-6E8A-4147-A177-3AD203B41FA5}">
                      <a16:colId xmlns:a16="http://schemas.microsoft.com/office/drawing/2014/main" val="20000"/>
                    </a:ext>
                  </a:extLst>
                </a:gridCol>
                <a:gridCol w="1608336">
                  <a:extLst>
                    <a:ext uri="{9D8B030D-6E8A-4147-A177-3AD203B41FA5}">
                      <a16:colId xmlns:a16="http://schemas.microsoft.com/office/drawing/2014/main" val="20001"/>
                    </a:ext>
                  </a:extLst>
                </a:gridCol>
              </a:tblGrid>
              <a:tr h="433572">
                <a:tc>
                  <a:txBody>
                    <a:bodyPr/>
                    <a:lstStyle/>
                    <a:p>
                      <a:pPr marL="0" indent="0">
                        <a:buFont typeface="Arial" charset="0"/>
                        <a:buNone/>
                      </a:pPr>
                      <a:r>
                        <a:rPr lang="en-US" sz="2400" dirty="0">
                          <a:latin typeface="Arial" charset="0"/>
                          <a:ea typeface="Arial" charset="0"/>
                          <a:cs typeface="Arial" charset="0"/>
                        </a:rPr>
                        <a:t>High distrust (3-4 distrustful answers)</a:t>
                      </a:r>
                    </a:p>
                  </a:txBody>
                  <a:tcPr/>
                </a:tc>
                <a:tc>
                  <a:txBody>
                    <a:bodyPr/>
                    <a:lstStyle/>
                    <a:p>
                      <a:r>
                        <a:rPr lang="en-US" sz="2400" dirty="0">
                          <a:latin typeface="Arial" charset="0"/>
                          <a:ea typeface="Arial" charset="0"/>
                          <a:cs typeface="Arial" charset="0"/>
                        </a:rPr>
                        <a:t>31% </a:t>
                      </a:r>
                    </a:p>
                  </a:txBody>
                  <a:tcPr/>
                </a:tc>
                <a:extLst>
                  <a:ext uri="{0D108BD9-81ED-4DB2-BD59-A6C34878D82A}">
                    <a16:rowId xmlns:a16="http://schemas.microsoft.com/office/drawing/2014/main" val="10000"/>
                  </a:ext>
                </a:extLst>
              </a:tr>
              <a:tr h="512400">
                <a:tc>
                  <a:txBody>
                    <a:bodyPr/>
                    <a:lstStyle/>
                    <a:p>
                      <a:r>
                        <a:rPr lang="en-US" sz="2400" dirty="0">
                          <a:latin typeface="Arial" charset="0"/>
                          <a:ea typeface="Arial" charset="0"/>
                          <a:cs typeface="Arial" charset="0"/>
                        </a:rPr>
                        <a:t>Medium</a:t>
                      </a:r>
                    </a:p>
                    <a:p>
                      <a:r>
                        <a:rPr lang="en-US" sz="2400" dirty="0">
                          <a:latin typeface="Arial" charset="0"/>
                          <a:ea typeface="Arial" charset="0"/>
                          <a:cs typeface="Arial" charset="0"/>
                        </a:rPr>
                        <a:t>Distrust (2)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latin typeface="Arial" charset="0"/>
                          <a:ea typeface="Arial" charset="0"/>
                          <a:cs typeface="Arial" charset="0"/>
                        </a:rPr>
                        <a:t>38% </a:t>
                      </a:r>
                    </a:p>
                  </a:txBody>
                  <a:tcPr/>
                </a:tc>
                <a:extLst>
                  <a:ext uri="{0D108BD9-81ED-4DB2-BD59-A6C34878D82A}">
                    <a16:rowId xmlns:a16="http://schemas.microsoft.com/office/drawing/2014/main" val="10001"/>
                  </a:ext>
                </a:extLst>
              </a:tr>
              <a:tr h="370840">
                <a:tc>
                  <a:txBody>
                    <a:bodyPr/>
                    <a:lstStyle/>
                    <a:p>
                      <a:r>
                        <a:rPr lang="en-US" sz="2400" dirty="0">
                          <a:latin typeface="Arial" charset="0"/>
                          <a:ea typeface="Arial" charset="0"/>
                          <a:cs typeface="Arial" charset="0"/>
                        </a:rPr>
                        <a:t>Low distrust (1)</a:t>
                      </a:r>
                    </a:p>
                  </a:txBody>
                  <a:tcPr/>
                </a:tc>
                <a:tc>
                  <a:txBody>
                    <a:bodyPr/>
                    <a:lstStyle/>
                    <a:p>
                      <a:r>
                        <a:rPr lang="en-US" sz="2400" dirty="0">
                          <a:latin typeface="Arial" charset="0"/>
                          <a:ea typeface="Arial" charset="0"/>
                          <a:cs typeface="Arial" charset="0"/>
                        </a:rPr>
                        <a:t>26% </a:t>
                      </a:r>
                    </a:p>
                  </a:txBody>
                  <a:tcPr/>
                </a:tc>
                <a:extLst>
                  <a:ext uri="{0D108BD9-81ED-4DB2-BD59-A6C34878D82A}">
                    <a16:rowId xmlns:a16="http://schemas.microsoft.com/office/drawing/2014/main" val="10002"/>
                  </a:ext>
                </a:extLst>
              </a:tr>
              <a:tr h="370840">
                <a:tc>
                  <a:txBody>
                    <a:bodyPr/>
                    <a:lstStyle/>
                    <a:p>
                      <a:r>
                        <a:rPr lang="en-US" sz="2400" dirty="0">
                          <a:latin typeface="Arial" charset="0"/>
                          <a:ea typeface="Arial" charset="0"/>
                          <a:cs typeface="Arial" charset="0"/>
                        </a:rPr>
                        <a:t>No</a:t>
                      </a:r>
                      <a:r>
                        <a:rPr lang="en-US" sz="2400" baseline="0" dirty="0">
                          <a:latin typeface="Arial" charset="0"/>
                          <a:ea typeface="Arial" charset="0"/>
                          <a:cs typeface="Arial" charset="0"/>
                        </a:rPr>
                        <a:t> distrust (0)</a:t>
                      </a:r>
                      <a:endParaRPr lang="en-US" sz="2400" dirty="0">
                        <a:latin typeface="Arial" charset="0"/>
                        <a:ea typeface="Arial" charset="0"/>
                        <a:cs typeface="Arial" charset="0"/>
                      </a:endParaRPr>
                    </a:p>
                  </a:txBody>
                  <a:tcPr/>
                </a:tc>
                <a:tc>
                  <a:txBody>
                    <a:bodyPr/>
                    <a:lstStyle/>
                    <a:p>
                      <a:r>
                        <a:rPr lang="en-US" sz="2400" dirty="0">
                          <a:latin typeface="Arial" charset="0"/>
                          <a:ea typeface="Arial" charset="0"/>
                          <a:cs typeface="Arial" charset="0"/>
                        </a:rPr>
                        <a:t>5%</a:t>
                      </a:r>
                    </a:p>
                  </a:txBody>
                  <a:tcPr/>
                </a:tc>
                <a:extLst>
                  <a:ext uri="{0D108BD9-81ED-4DB2-BD59-A6C34878D82A}">
                    <a16:rowId xmlns:a16="http://schemas.microsoft.com/office/drawing/2014/main" val="10003"/>
                  </a:ext>
                </a:extLst>
              </a:tr>
            </a:tbl>
          </a:graphicData>
        </a:graphic>
      </p:graphicFrame>
      <p:sp>
        <p:nvSpPr>
          <p:cNvPr id="5" name="Slide Number Placeholder 4"/>
          <p:cNvSpPr>
            <a:spLocks noGrp="1"/>
          </p:cNvSpPr>
          <p:nvPr>
            <p:ph type="sldNum" sz="quarter" idx="12"/>
          </p:nvPr>
        </p:nvSpPr>
        <p:spPr/>
        <p:txBody>
          <a:bodyPr/>
          <a:lstStyle/>
          <a:p>
            <a:fld id="{DE546FDB-379E-6644-BF18-5AA5854BF061}" type="slidenum">
              <a:rPr lang="en-US" smtClean="0"/>
              <a:t>21</a:t>
            </a:fld>
            <a:endParaRPr lang="en-US" dirty="0"/>
          </a:p>
        </p:txBody>
      </p:sp>
    </p:spTree>
    <p:extLst>
      <p:ext uri="{BB962C8B-B14F-4D97-AF65-F5344CB8AC3E}">
        <p14:creationId xmlns:p14="http://schemas.microsoft.com/office/powerpoint/2010/main" val="1670077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F9AEA20-6FD3-5B49-AF93-4F15671DA20F}"/>
              </a:ext>
            </a:extLst>
          </p:cNvPr>
          <p:cNvSpPr>
            <a:spLocks noGrp="1"/>
          </p:cNvSpPr>
          <p:nvPr>
            <p:ph type="title"/>
          </p:nvPr>
        </p:nvSpPr>
        <p:spPr/>
        <p:txBody>
          <a:bodyPr/>
          <a:lstStyle/>
          <a:p>
            <a:r>
              <a:rPr lang="en-US" dirty="0"/>
              <a:t>Final Survey (2003): Question 1</a:t>
            </a:r>
          </a:p>
        </p:txBody>
      </p:sp>
      <p:sp>
        <p:nvSpPr>
          <p:cNvPr id="3" name="TextBox 2">
            <a:extLst>
              <a:ext uri="{FF2B5EF4-FFF2-40B4-BE49-F238E27FC236}">
                <a16:creationId xmlns:a16="http://schemas.microsoft.com/office/drawing/2014/main" id="{992D5F59-C8BB-E648-95C2-9A3E2FB569BC}"/>
              </a:ext>
            </a:extLst>
          </p:cNvPr>
          <p:cNvSpPr txBox="1"/>
          <p:nvPr/>
        </p:nvSpPr>
        <p:spPr>
          <a:xfrm>
            <a:off x="2590800" y="2072472"/>
            <a:ext cx="6319359" cy="523220"/>
          </a:xfrm>
          <a:prstGeom prst="rect">
            <a:avLst/>
          </a:prstGeom>
          <a:noFill/>
        </p:spPr>
        <p:txBody>
          <a:bodyPr wrap="none" rtlCol="0">
            <a:spAutoFit/>
          </a:bodyPr>
          <a:lstStyle/>
          <a:p>
            <a:r>
              <a:rPr lang="en-US" sz="2800" b="1" dirty="0">
                <a:solidFill>
                  <a:srgbClr val="FF0000"/>
                </a:solidFill>
                <a:latin typeface="Arial" panose="020B0604020202020204" pitchFamily="34" charset="0"/>
                <a:cs typeface="Arial" panose="020B0604020202020204" pitchFamily="34" charset="0"/>
              </a:rPr>
              <a:t>Users have lost control of their data</a:t>
            </a:r>
          </a:p>
        </p:txBody>
      </p:sp>
      <p:sp>
        <p:nvSpPr>
          <p:cNvPr id="2" name="Rectangle 1">
            <a:extLst>
              <a:ext uri="{FF2B5EF4-FFF2-40B4-BE49-F238E27FC236}">
                <a16:creationId xmlns:a16="http://schemas.microsoft.com/office/drawing/2014/main" id="{F10912D8-AEBC-1441-97B0-DA818AFDBB4A}"/>
              </a:ext>
            </a:extLst>
          </p:cNvPr>
          <p:cNvSpPr/>
          <p:nvPr/>
        </p:nvSpPr>
        <p:spPr>
          <a:xfrm>
            <a:off x="800100" y="3035300"/>
            <a:ext cx="10553700" cy="2677656"/>
          </a:xfrm>
          <a:prstGeom prst="rect">
            <a:avLst/>
          </a:prstGeom>
        </p:spPr>
        <p:txBody>
          <a:bodyPr wrap="square">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Harris Privacy Survey – 2003 </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Consumers have lost all control over how personal information is collected and used by companies </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69% of adults agree: A </a:t>
            </a:r>
            <a:r>
              <a:rPr lang="en-US" sz="2400" b="1" dirty="0">
                <a:latin typeface="Arial" panose="020B0604020202020204" pitchFamily="34" charset="0"/>
                <a:cs typeface="Arial" panose="020B0604020202020204" pitchFamily="34" charset="0"/>
              </a:rPr>
              <a:t>decline</a:t>
            </a:r>
            <a:r>
              <a:rPr lang="en-US" sz="2400" dirty="0">
                <a:latin typeface="Arial" panose="020B0604020202020204" pitchFamily="34" charset="0"/>
                <a:cs typeface="Arial" panose="020B0604020202020204" pitchFamily="34" charset="0"/>
              </a:rPr>
              <a:t> of eleven points from 80% who felt this way in 1999</a:t>
            </a:r>
          </a:p>
        </p:txBody>
      </p:sp>
      <p:sp>
        <p:nvSpPr>
          <p:cNvPr id="4" name="Slide Number Placeholder 3"/>
          <p:cNvSpPr>
            <a:spLocks noGrp="1"/>
          </p:cNvSpPr>
          <p:nvPr>
            <p:ph type="sldNum" sz="quarter" idx="12"/>
          </p:nvPr>
        </p:nvSpPr>
        <p:spPr/>
        <p:txBody>
          <a:bodyPr/>
          <a:lstStyle/>
          <a:p>
            <a:fld id="{3E5BF5F9-4D9A-9543-85E8-59158CD2B6EB}" type="slidenum">
              <a:rPr lang="en-US" smtClean="0"/>
              <a:t>22</a:t>
            </a:fld>
            <a:endParaRPr lang="en-US"/>
          </a:p>
        </p:txBody>
      </p:sp>
    </p:spTree>
    <p:extLst>
      <p:ext uri="{BB962C8B-B14F-4D97-AF65-F5344CB8AC3E}">
        <p14:creationId xmlns:p14="http://schemas.microsoft.com/office/powerpoint/2010/main" val="2617271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33E8C1-1C8F-B648-B0BE-92061EEBB7F6}"/>
              </a:ext>
            </a:extLst>
          </p:cNvPr>
          <p:cNvSpPr>
            <a:spLocks noGrp="1"/>
          </p:cNvSpPr>
          <p:nvPr>
            <p:ph type="title"/>
          </p:nvPr>
        </p:nvSpPr>
        <p:spPr/>
        <p:txBody>
          <a:bodyPr/>
          <a:lstStyle/>
          <a:p>
            <a:r>
              <a:rPr lang="en-US" dirty="0"/>
              <a:t>Final Survey (2003): Question 2</a:t>
            </a:r>
          </a:p>
        </p:txBody>
      </p:sp>
      <p:sp>
        <p:nvSpPr>
          <p:cNvPr id="6" name="TextBox 5">
            <a:extLst>
              <a:ext uri="{FF2B5EF4-FFF2-40B4-BE49-F238E27FC236}">
                <a16:creationId xmlns:a16="http://schemas.microsoft.com/office/drawing/2014/main" id="{53CED95B-7150-414B-A033-205A84E837B5}"/>
              </a:ext>
            </a:extLst>
          </p:cNvPr>
          <p:cNvSpPr txBox="1"/>
          <p:nvPr/>
        </p:nvSpPr>
        <p:spPr>
          <a:xfrm>
            <a:off x="2590800" y="2072472"/>
            <a:ext cx="6938118" cy="523220"/>
          </a:xfrm>
          <a:prstGeom prst="rect">
            <a:avLst/>
          </a:prstGeom>
          <a:noFill/>
        </p:spPr>
        <p:txBody>
          <a:bodyPr wrap="none" rtlCol="0">
            <a:spAutoFit/>
          </a:bodyPr>
          <a:lstStyle/>
          <a:p>
            <a:r>
              <a:rPr lang="en-US" sz="2800" b="1" dirty="0">
                <a:solidFill>
                  <a:srgbClr val="FF0000"/>
                </a:solidFill>
                <a:latin typeface="Arial" panose="020B0604020202020204" pitchFamily="34" charset="0"/>
                <a:cs typeface="Arial" panose="020B0604020202020204" pitchFamily="34" charset="0"/>
              </a:rPr>
              <a:t>Companies care about their consumers</a:t>
            </a:r>
          </a:p>
        </p:txBody>
      </p:sp>
      <p:sp>
        <p:nvSpPr>
          <p:cNvPr id="2" name="Rectangle 1">
            <a:extLst>
              <a:ext uri="{FF2B5EF4-FFF2-40B4-BE49-F238E27FC236}">
                <a16:creationId xmlns:a16="http://schemas.microsoft.com/office/drawing/2014/main" id="{529CAFC4-771F-6E4B-9E54-AED2F994D20E}"/>
              </a:ext>
            </a:extLst>
          </p:cNvPr>
          <p:cNvSpPr/>
          <p:nvPr/>
        </p:nvSpPr>
        <p:spPr>
          <a:xfrm>
            <a:off x="1308100" y="3255200"/>
            <a:ext cx="9550400" cy="1938992"/>
          </a:xfrm>
          <a:prstGeom prst="rect">
            <a:avLst/>
          </a:prstGeom>
        </p:spPr>
        <p:txBody>
          <a:bodyPr wrap="square">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Most businesses handle the personal information they collect about consumers in a proper and confidential way </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54% of the public disagree: An </a:t>
            </a:r>
            <a:r>
              <a:rPr lang="en-US" sz="2400" b="1" dirty="0">
                <a:latin typeface="Arial" panose="020B0604020202020204" pitchFamily="34" charset="0"/>
                <a:cs typeface="Arial" panose="020B0604020202020204" pitchFamily="34" charset="0"/>
              </a:rPr>
              <a:t>increase</a:t>
            </a:r>
            <a:r>
              <a:rPr lang="en-US" sz="2400" dirty="0">
                <a:latin typeface="Arial" panose="020B0604020202020204" pitchFamily="34" charset="0"/>
                <a:cs typeface="Arial" panose="020B0604020202020204" pitchFamily="34" charset="0"/>
              </a:rPr>
              <a:t> of nineteen points from only 35% who felt this way in 1999</a:t>
            </a:r>
          </a:p>
        </p:txBody>
      </p:sp>
      <p:sp>
        <p:nvSpPr>
          <p:cNvPr id="4" name="Slide Number Placeholder 3"/>
          <p:cNvSpPr>
            <a:spLocks noGrp="1"/>
          </p:cNvSpPr>
          <p:nvPr>
            <p:ph type="sldNum" sz="quarter" idx="12"/>
          </p:nvPr>
        </p:nvSpPr>
        <p:spPr/>
        <p:txBody>
          <a:bodyPr/>
          <a:lstStyle/>
          <a:p>
            <a:fld id="{3E5BF5F9-4D9A-9543-85E8-59158CD2B6EB}" type="slidenum">
              <a:rPr lang="en-US" smtClean="0"/>
              <a:t>23</a:t>
            </a:fld>
            <a:endParaRPr lang="en-US"/>
          </a:p>
        </p:txBody>
      </p:sp>
    </p:spTree>
    <p:extLst>
      <p:ext uri="{BB962C8B-B14F-4D97-AF65-F5344CB8AC3E}">
        <p14:creationId xmlns:p14="http://schemas.microsoft.com/office/powerpoint/2010/main" val="2233819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1DEF4B-E286-344D-AEDD-07BE6401CC1B}"/>
              </a:ext>
            </a:extLst>
          </p:cNvPr>
          <p:cNvSpPr>
            <a:spLocks noGrp="1"/>
          </p:cNvSpPr>
          <p:nvPr>
            <p:ph type="title"/>
          </p:nvPr>
        </p:nvSpPr>
        <p:spPr/>
        <p:txBody>
          <a:bodyPr/>
          <a:lstStyle/>
          <a:p>
            <a:r>
              <a:rPr lang="en-US" dirty="0"/>
              <a:t>Final Survey (2003): Question 3</a:t>
            </a:r>
          </a:p>
        </p:txBody>
      </p:sp>
      <p:sp>
        <p:nvSpPr>
          <p:cNvPr id="7" name="TextBox 6">
            <a:extLst>
              <a:ext uri="{FF2B5EF4-FFF2-40B4-BE49-F238E27FC236}">
                <a16:creationId xmlns:a16="http://schemas.microsoft.com/office/drawing/2014/main" id="{396158ED-741C-814C-B35F-42F07E241E94}"/>
              </a:ext>
            </a:extLst>
          </p:cNvPr>
          <p:cNvSpPr txBox="1"/>
          <p:nvPr/>
        </p:nvSpPr>
        <p:spPr>
          <a:xfrm>
            <a:off x="1464277" y="2067401"/>
            <a:ext cx="9135834" cy="523220"/>
          </a:xfrm>
          <a:prstGeom prst="rect">
            <a:avLst/>
          </a:prstGeom>
          <a:noFill/>
        </p:spPr>
        <p:txBody>
          <a:bodyPr wrap="none" rtlCol="0">
            <a:spAutoFit/>
          </a:bodyPr>
          <a:lstStyle/>
          <a:p>
            <a:r>
              <a:rPr lang="en-US" sz="2800" b="1" dirty="0">
                <a:solidFill>
                  <a:srgbClr val="FF0000"/>
                </a:solidFill>
                <a:latin typeface="Arial" panose="020B0604020202020204" pitchFamily="34" charset="0"/>
                <a:cs typeface="Arial" panose="020B0604020202020204" pitchFamily="34" charset="0"/>
              </a:rPr>
              <a:t>There are enough existing laws to regulate privacy</a:t>
            </a:r>
          </a:p>
        </p:txBody>
      </p:sp>
      <p:sp>
        <p:nvSpPr>
          <p:cNvPr id="2" name="Rectangle 1">
            <a:extLst>
              <a:ext uri="{FF2B5EF4-FFF2-40B4-BE49-F238E27FC236}">
                <a16:creationId xmlns:a16="http://schemas.microsoft.com/office/drawing/2014/main" id="{F3F12EC0-EA49-6E42-AB64-4CD4B25BC85F}"/>
              </a:ext>
            </a:extLst>
          </p:cNvPr>
          <p:cNvSpPr/>
          <p:nvPr/>
        </p:nvSpPr>
        <p:spPr>
          <a:xfrm>
            <a:off x="1320800" y="2967335"/>
            <a:ext cx="9575800" cy="1938992"/>
          </a:xfrm>
          <a:prstGeom prst="rect">
            <a:avLst/>
          </a:prstGeom>
        </p:spPr>
        <p:txBody>
          <a:bodyPr wrap="square">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Existing laws and organizational practices provide a reasonable level of protection for consumer privacy today </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53% of all adults disagree: An </a:t>
            </a:r>
            <a:r>
              <a:rPr lang="en-US" sz="2400" b="1" dirty="0">
                <a:latin typeface="Arial" panose="020B0604020202020204" pitchFamily="34" charset="0"/>
                <a:cs typeface="Arial" panose="020B0604020202020204" pitchFamily="34" charset="0"/>
              </a:rPr>
              <a:t>increase</a:t>
            </a:r>
            <a:r>
              <a:rPr lang="en-US" sz="2400" dirty="0">
                <a:latin typeface="Arial" panose="020B0604020202020204" pitchFamily="34" charset="0"/>
                <a:cs typeface="Arial" panose="020B0604020202020204" pitchFamily="34" charset="0"/>
              </a:rPr>
              <a:t> of fifteen points from 38% in 1999</a:t>
            </a:r>
          </a:p>
        </p:txBody>
      </p:sp>
      <p:sp>
        <p:nvSpPr>
          <p:cNvPr id="4" name="Slide Number Placeholder 3"/>
          <p:cNvSpPr>
            <a:spLocks noGrp="1"/>
          </p:cNvSpPr>
          <p:nvPr>
            <p:ph type="sldNum" sz="quarter" idx="12"/>
          </p:nvPr>
        </p:nvSpPr>
        <p:spPr/>
        <p:txBody>
          <a:bodyPr/>
          <a:lstStyle/>
          <a:p>
            <a:fld id="{3E5BF5F9-4D9A-9543-85E8-59158CD2B6EB}" type="slidenum">
              <a:rPr lang="en-US" smtClean="0"/>
              <a:t>24</a:t>
            </a:fld>
            <a:endParaRPr lang="en-US"/>
          </a:p>
        </p:txBody>
      </p:sp>
    </p:spTree>
    <p:extLst>
      <p:ext uri="{BB962C8B-B14F-4D97-AF65-F5344CB8AC3E}">
        <p14:creationId xmlns:p14="http://schemas.microsoft.com/office/powerpoint/2010/main" val="1470814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814" y="160173"/>
            <a:ext cx="10515600" cy="1325563"/>
          </a:xfrm>
        </p:spPr>
        <p:txBody>
          <a:bodyPr/>
          <a:lstStyle/>
          <a:p>
            <a:r>
              <a:rPr lang="en-US" b="1" dirty="0">
                <a:solidFill>
                  <a:srgbClr val="FF0000"/>
                </a:solidFill>
                <a:latin typeface="Arial" charset="0"/>
                <a:ea typeface="Arial" charset="0"/>
                <a:cs typeface="Arial" charset="0"/>
              </a:rPr>
              <a:t>Privacy Orientation Index over time</a:t>
            </a:r>
          </a:p>
        </p:txBody>
      </p:sp>
      <p:graphicFrame>
        <p:nvGraphicFramePr>
          <p:cNvPr id="3" name="Table 2" descr="&quot;&quot;"/>
          <p:cNvGraphicFramePr>
            <a:graphicFrameLocks noGrp="1"/>
          </p:cNvGraphicFramePr>
          <p:nvPr>
            <p:extLst>
              <p:ext uri="{D42A27DB-BD31-4B8C-83A1-F6EECF244321}">
                <p14:modId xmlns:p14="http://schemas.microsoft.com/office/powerpoint/2010/main" val="134213914"/>
              </p:ext>
            </p:extLst>
          </p:nvPr>
        </p:nvGraphicFramePr>
        <p:xfrm>
          <a:off x="621424" y="2054032"/>
          <a:ext cx="10732376" cy="2316480"/>
        </p:xfrm>
        <a:graphic>
          <a:graphicData uri="http://schemas.openxmlformats.org/drawingml/2006/table">
            <a:tbl>
              <a:tblPr firstRow="1" bandRow="1">
                <a:tableStyleId>{073A0DAA-6AF3-43AB-8588-CEC1D06C72B9}</a:tableStyleId>
              </a:tblPr>
              <a:tblGrid>
                <a:gridCol w="3034642">
                  <a:extLst>
                    <a:ext uri="{9D8B030D-6E8A-4147-A177-3AD203B41FA5}">
                      <a16:colId xmlns:a16="http://schemas.microsoft.com/office/drawing/2014/main" val="20000"/>
                    </a:ext>
                  </a:extLst>
                </a:gridCol>
                <a:gridCol w="2038353">
                  <a:extLst>
                    <a:ext uri="{9D8B030D-6E8A-4147-A177-3AD203B41FA5}">
                      <a16:colId xmlns:a16="http://schemas.microsoft.com/office/drawing/2014/main" val="20001"/>
                    </a:ext>
                  </a:extLst>
                </a:gridCol>
                <a:gridCol w="1366431">
                  <a:extLst>
                    <a:ext uri="{9D8B030D-6E8A-4147-A177-3AD203B41FA5}">
                      <a16:colId xmlns:a16="http://schemas.microsoft.com/office/drawing/2014/main" val="20002"/>
                    </a:ext>
                  </a:extLst>
                </a:gridCol>
                <a:gridCol w="2146475">
                  <a:extLst>
                    <a:ext uri="{9D8B030D-6E8A-4147-A177-3AD203B41FA5}">
                      <a16:colId xmlns:a16="http://schemas.microsoft.com/office/drawing/2014/main" val="20003"/>
                    </a:ext>
                  </a:extLst>
                </a:gridCol>
                <a:gridCol w="2146475">
                  <a:extLst>
                    <a:ext uri="{9D8B030D-6E8A-4147-A177-3AD203B41FA5}">
                      <a16:colId xmlns:a16="http://schemas.microsoft.com/office/drawing/2014/main" val="2905711926"/>
                    </a:ext>
                  </a:extLst>
                </a:gridCol>
              </a:tblGrid>
              <a:tr h="411291">
                <a:tc>
                  <a:txBody>
                    <a:bodyPr/>
                    <a:lstStyle/>
                    <a:p>
                      <a:r>
                        <a:rPr lang="en-US" sz="3200" dirty="0"/>
                        <a:t>Type</a:t>
                      </a:r>
                      <a:endParaRPr lang="en-US" sz="3200" dirty="0">
                        <a:latin typeface="Arial" charset="0"/>
                        <a:ea typeface="Arial" charset="0"/>
                        <a:cs typeface="Arial" charset="0"/>
                      </a:endParaRPr>
                    </a:p>
                  </a:txBody>
                  <a:tcPr/>
                </a:tc>
                <a:tc>
                  <a:txBody>
                    <a:bodyPr/>
                    <a:lstStyle/>
                    <a:p>
                      <a:pPr algn="ctr"/>
                      <a:r>
                        <a:rPr lang="en-US" sz="3200" dirty="0"/>
                        <a:t>1995-1999</a:t>
                      </a:r>
                      <a:endParaRPr lang="en-US" sz="3200" dirty="0">
                        <a:latin typeface="Arial" charset="0"/>
                        <a:ea typeface="Arial" charset="0"/>
                        <a:cs typeface="Arial" charset="0"/>
                      </a:endParaRPr>
                    </a:p>
                  </a:txBody>
                  <a:tcPr/>
                </a:tc>
                <a:tc>
                  <a:txBody>
                    <a:bodyPr/>
                    <a:lstStyle/>
                    <a:p>
                      <a:pPr algn="ctr"/>
                      <a:r>
                        <a:rPr lang="en-US" sz="3200" dirty="0"/>
                        <a:t>2000</a:t>
                      </a:r>
                      <a:endParaRPr lang="en-US" sz="3200" dirty="0">
                        <a:latin typeface="Arial" charset="0"/>
                        <a:ea typeface="Arial" charset="0"/>
                        <a:cs typeface="Arial" charset="0"/>
                      </a:endParaRPr>
                    </a:p>
                  </a:txBody>
                  <a:tcPr/>
                </a:tc>
                <a:tc>
                  <a:txBody>
                    <a:bodyPr/>
                    <a:lstStyle/>
                    <a:p>
                      <a:pPr algn="ctr"/>
                      <a:r>
                        <a:rPr lang="en-US" sz="3200" dirty="0"/>
                        <a:t>2001</a:t>
                      </a:r>
                      <a:endParaRPr lang="en-US" sz="3200" dirty="0">
                        <a:latin typeface="Arial" charset="0"/>
                        <a:ea typeface="Arial" charset="0"/>
                        <a:cs typeface="Arial" charset="0"/>
                      </a:endParaRPr>
                    </a:p>
                  </a:txBody>
                  <a:tcPr/>
                </a:tc>
                <a:tc>
                  <a:txBody>
                    <a:bodyPr/>
                    <a:lstStyle/>
                    <a:p>
                      <a:pPr algn="ctr"/>
                      <a:r>
                        <a:rPr lang="en-US" sz="3200" dirty="0"/>
                        <a:t>2003</a:t>
                      </a:r>
                      <a:endParaRPr lang="en-US" sz="3200" dirty="0">
                        <a:latin typeface="Arial" charset="0"/>
                        <a:ea typeface="Arial" charset="0"/>
                        <a:cs typeface="Arial" charset="0"/>
                      </a:endParaRPr>
                    </a:p>
                  </a:txBody>
                  <a:tcPr/>
                </a:tc>
                <a:extLst>
                  <a:ext uri="{0D108BD9-81ED-4DB2-BD59-A6C34878D82A}">
                    <a16:rowId xmlns:a16="http://schemas.microsoft.com/office/drawing/2014/main" val="10000"/>
                  </a:ext>
                </a:extLst>
              </a:tr>
              <a:tr h="411291">
                <a:tc>
                  <a:txBody>
                    <a:bodyPr/>
                    <a:lstStyle/>
                    <a:p>
                      <a:r>
                        <a:rPr lang="en-US" sz="3200" dirty="0"/>
                        <a:t>Fundamentalist</a:t>
                      </a:r>
                      <a:endParaRPr lang="en-US" sz="3200" dirty="0">
                        <a:latin typeface="Arial" charset="0"/>
                        <a:ea typeface="Arial" charset="0"/>
                        <a:cs typeface="Arial" charset="0"/>
                      </a:endParaRPr>
                    </a:p>
                  </a:txBody>
                  <a:tcPr/>
                </a:tc>
                <a:tc>
                  <a:txBody>
                    <a:bodyPr/>
                    <a:lstStyle/>
                    <a:p>
                      <a:pPr algn="ctr"/>
                      <a:r>
                        <a:rPr lang="en-US" sz="3200" dirty="0"/>
                        <a:t>25%</a:t>
                      </a:r>
                      <a:endParaRPr lang="en-US" sz="3200" dirty="0">
                        <a:latin typeface="Arial" charset="0"/>
                        <a:ea typeface="Arial" charset="0"/>
                        <a:cs typeface="Arial" charset="0"/>
                      </a:endParaRPr>
                    </a:p>
                  </a:txBody>
                  <a:tcPr/>
                </a:tc>
                <a:tc>
                  <a:txBody>
                    <a:bodyPr/>
                    <a:lstStyle/>
                    <a:p>
                      <a:pPr algn="ctr"/>
                      <a:r>
                        <a:rPr lang="en-US" sz="3200" dirty="0"/>
                        <a:t>25%</a:t>
                      </a:r>
                      <a:endParaRPr lang="en-US" sz="3200" dirty="0">
                        <a:latin typeface="Arial" charset="0"/>
                        <a:ea typeface="Arial" charset="0"/>
                        <a:cs typeface="Arial" charset="0"/>
                      </a:endParaRPr>
                    </a:p>
                  </a:txBody>
                  <a:tcPr/>
                </a:tc>
                <a:tc>
                  <a:txBody>
                    <a:bodyPr/>
                    <a:lstStyle/>
                    <a:p>
                      <a:pPr algn="ctr"/>
                      <a:r>
                        <a:rPr lang="en-US" sz="3200" dirty="0"/>
                        <a:t>34%</a:t>
                      </a:r>
                      <a:endParaRPr lang="en-US" sz="3200" dirty="0">
                        <a:latin typeface="Arial" charset="0"/>
                        <a:ea typeface="Arial" charset="0"/>
                        <a:cs typeface="Arial" charset="0"/>
                      </a:endParaRPr>
                    </a:p>
                  </a:txBody>
                  <a:tcPr/>
                </a:tc>
                <a:tc>
                  <a:txBody>
                    <a:bodyPr/>
                    <a:lstStyle/>
                    <a:p>
                      <a:pPr algn="ctr"/>
                      <a:r>
                        <a:rPr lang="en-US" sz="3200" dirty="0"/>
                        <a:t>26%</a:t>
                      </a:r>
                      <a:endParaRPr lang="en-US" sz="3200" dirty="0">
                        <a:latin typeface="Arial" charset="0"/>
                        <a:ea typeface="Arial" charset="0"/>
                        <a:cs typeface="Arial" charset="0"/>
                      </a:endParaRPr>
                    </a:p>
                  </a:txBody>
                  <a:tcPr/>
                </a:tc>
                <a:extLst>
                  <a:ext uri="{0D108BD9-81ED-4DB2-BD59-A6C34878D82A}">
                    <a16:rowId xmlns:a16="http://schemas.microsoft.com/office/drawing/2014/main" val="10001"/>
                  </a:ext>
                </a:extLst>
              </a:tr>
              <a:tr h="411291">
                <a:tc>
                  <a:txBody>
                    <a:bodyPr/>
                    <a:lstStyle/>
                    <a:p>
                      <a:r>
                        <a:rPr lang="en-US" sz="3200" dirty="0"/>
                        <a:t>Pragmatist</a:t>
                      </a:r>
                      <a:endParaRPr lang="en-US" sz="3200" dirty="0">
                        <a:latin typeface="Arial" charset="0"/>
                        <a:ea typeface="Arial" charset="0"/>
                        <a:cs typeface="Arial" charset="0"/>
                      </a:endParaRPr>
                    </a:p>
                  </a:txBody>
                  <a:tcPr/>
                </a:tc>
                <a:tc>
                  <a:txBody>
                    <a:bodyPr/>
                    <a:lstStyle/>
                    <a:p>
                      <a:pPr algn="ctr"/>
                      <a:r>
                        <a:rPr lang="en-US" sz="3200" dirty="0"/>
                        <a:t>55%</a:t>
                      </a:r>
                      <a:endParaRPr lang="en-US" sz="3200" dirty="0">
                        <a:latin typeface="Arial" charset="0"/>
                        <a:ea typeface="Arial" charset="0"/>
                        <a:cs typeface="Arial" charset="0"/>
                      </a:endParaRPr>
                    </a:p>
                  </a:txBody>
                  <a:tcPr/>
                </a:tc>
                <a:tc>
                  <a:txBody>
                    <a:bodyPr/>
                    <a:lstStyle/>
                    <a:p>
                      <a:pPr algn="ctr"/>
                      <a:r>
                        <a:rPr lang="en-US" sz="3200" dirty="0"/>
                        <a:t>63%</a:t>
                      </a:r>
                      <a:endParaRPr lang="en-US" sz="3200" dirty="0">
                        <a:latin typeface="Arial" charset="0"/>
                        <a:ea typeface="Arial" charset="0"/>
                        <a:cs typeface="Arial" charset="0"/>
                      </a:endParaRPr>
                    </a:p>
                  </a:txBody>
                  <a:tcPr/>
                </a:tc>
                <a:tc>
                  <a:txBody>
                    <a:bodyPr/>
                    <a:lstStyle/>
                    <a:p>
                      <a:pPr algn="ctr"/>
                      <a:r>
                        <a:rPr lang="en-US" sz="3200" dirty="0"/>
                        <a:t>58%</a:t>
                      </a:r>
                      <a:endParaRPr lang="en-US" sz="3200" dirty="0">
                        <a:latin typeface="Arial" charset="0"/>
                        <a:ea typeface="Arial" charset="0"/>
                        <a:cs typeface="Arial" charset="0"/>
                      </a:endParaRPr>
                    </a:p>
                  </a:txBody>
                  <a:tcPr/>
                </a:tc>
                <a:tc>
                  <a:txBody>
                    <a:bodyPr/>
                    <a:lstStyle/>
                    <a:p>
                      <a:pPr algn="ctr"/>
                      <a:r>
                        <a:rPr lang="en-US" sz="3200" dirty="0"/>
                        <a:t>64%</a:t>
                      </a:r>
                      <a:endParaRPr lang="en-US" sz="3200" dirty="0">
                        <a:latin typeface="Arial" charset="0"/>
                        <a:ea typeface="Arial" charset="0"/>
                        <a:cs typeface="Arial" charset="0"/>
                      </a:endParaRPr>
                    </a:p>
                  </a:txBody>
                  <a:tcPr/>
                </a:tc>
                <a:extLst>
                  <a:ext uri="{0D108BD9-81ED-4DB2-BD59-A6C34878D82A}">
                    <a16:rowId xmlns:a16="http://schemas.microsoft.com/office/drawing/2014/main" val="10002"/>
                  </a:ext>
                </a:extLst>
              </a:tr>
              <a:tr h="411291">
                <a:tc>
                  <a:txBody>
                    <a:bodyPr/>
                    <a:lstStyle/>
                    <a:p>
                      <a:r>
                        <a:rPr lang="en-US" sz="3200" dirty="0"/>
                        <a:t>Unconcerned</a:t>
                      </a:r>
                      <a:endParaRPr lang="en-US" sz="3200" dirty="0">
                        <a:latin typeface="Arial" charset="0"/>
                        <a:ea typeface="Arial" charset="0"/>
                        <a:cs typeface="Arial" charset="0"/>
                      </a:endParaRPr>
                    </a:p>
                  </a:txBody>
                  <a:tcPr/>
                </a:tc>
                <a:tc>
                  <a:txBody>
                    <a:bodyPr/>
                    <a:lstStyle/>
                    <a:p>
                      <a:pPr algn="ctr"/>
                      <a:r>
                        <a:rPr lang="en-US" sz="3200" dirty="0"/>
                        <a:t>20%</a:t>
                      </a:r>
                      <a:endParaRPr lang="en-US" sz="3200" dirty="0">
                        <a:latin typeface="Arial" charset="0"/>
                        <a:ea typeface="Arial" charset="0"/>
                        <a:cs typeface="Arial" charset="0"/>
                      </a:endParaRPr>
                    </a:p>
                  </a:txBody>
                  <a:tcPr/>
                </a:tc>
                <a:tc>
                  <a:txBody>
                    <a:bodyPr/>
                    <a:lstStyle/>
                    <a:p>
                      <a:pPr algn="ctr"/>
                      <a:r>
                        <a:rPr lang="en-US" sz="3200" dirty="0"/>
                        <a:t>13%</a:t>
                      </a:r>
                      <a:endParaRPr lang="en-US" sz="3200" dirty="0">
                        <a:latin typeface="Arial" charset="0"/>
                        <a:ea typeface="Arial" charset="0"/>
                        <a:cs typeface="Arial" charset="0"/>
                      </a:endParaRPr>
                    </a:p>
                  </a:txBody>
                  <a:tcPr/>
                </a:tc>
                <a:tc>
                  <a:txBody>
                    <a:bodyPr/>
                    <a:lstStyle/>
                    <a:p>
                      <a:pPr algn="ctr"/>
                      <a:r>
                        <a:rPr lang="en-US" sz="3200" dirty="0"/>
                        <a:t>8%</a:t>
                      </a:r>
                      <a:endParaRPr lang="en-US" sz="3200" dirty="0">
                        <a:latin typeface="Arial" charset="0"/>
                        <a:ea typeface="Arial" charset="0"/>
                        <a:cs typeface="Arial" charset="0"/>
                      </a:endParaRPr>
                    </a:p>
                  </a:txBody>
                  <a:tcPr/>
                </a:tc>
                <a:tc>
                  <a:txBody>
                    <a:bodyPr/>
                    <a:lstStyle/>
                    <a:p>
                      <a:pPr algn="ctr"/>
                      <a:r>
                        <a:rPr lang="en-US" sz="3200" dirty="0"/>
                        <a:t>10%</a:t>
                      </a:r>
                      <a:endParaRPr lang="en-US" sz="3200" dirty="0">
                        <a:latin typeface="Arial" charset="0"/>
                        <a:ea typeface="Arial" charset="0"/>
                        <a:cs typeface="Arial" charset="0"/>
                      </a:endParaRPr>
                    </a:p>
                  </a:txBody>
                  <a:tcPr/>
                </a:tc>
                <a:extLst>
                  <a:ext uri="{0D108BD9-81ED-4DB2-BD59-A6C34878D82A}">
                    <a16:rowId xmlns:a16="http://schemas.microsoft.com/office/drawing/2014/main" val="10003"/>
                  </a:ext>
                </a:extLst>
              </a:tr>
            </a:tbl>
          </a:graphicData>
        </a:graphic>
      </p:graphicFrame>
      <p:sp>
        <p:nvSpPr>
          <p:cNvPr id="6" name="Frame 5" descr="highlighted"/>
          <p:cNvSpPr/>
          <p:nvPr/>
        </p:nvSpPr>
        <p:spPr>
          <a:xfrm>
            <a:off x="3606801" y="3181603"/>
            <a:ext cx="7746999" cy="622301"/>
          </a:xfrm>
          <a:prstGeom prst="frame">
            <a:avLst>
              <a:gd name="adj1" fmla="val 2450"/>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rame 6" descr="highlighted">
            <a:extLst>
              <a:ext uri="{FF2B5EF4-FFF2-40B4-BE49-F238E27FC236}">
                <a16:creationId xmlns:a16="http://schemas.microsoft.com/office/drawing/2014/main" id="{38326BD3-0965-1F4B-9DDC-ADEB2ADD0105}"/>
              </a:ext>
            </a:extLst>
          </p:cNvPr>
          <p:cNvSpPr/>
          <p:nvPr/>
        </p:nvSpPr>
        <p:spPr>
          <a:xfrm>
            <a:off x="3606801" y="3792840"/>
            <a:ext cx="7746999" cy="577672"/>
          </a:xfrm>
          <a:prstGeom prst="frame">
            <a:avLst>
              <a:gd name="adj1" fmla="val 245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A7230A6E-B505-964E-A08F-9D91AA2F5EA6}"/>
              </a:ext>
            </a:extLst>
          </p:cNvPr>
          <p:cNvSpPr txBox="1"/>
          <p:nvPr/>
        </p:nvSpPr>
        <p:spPr>
          <a:xfrm>
            <a:off x="3221384" y="5486289"/>
            <a:ext cx="6401111" cy="584775"/>
          </a:xfrm>
          <a:prstGeom prst="rect">
            <a:avLst/>
          </a:prstGeom>
          <a:noFill/>
        </p:spPr>
        <p:txBody>
          <a:bodyPr wrap="none" rtlCol="0">
            <a:spAutoFit/>
          </a:bodyPr>
          <a:lstStyle/>
          <a:p>
            <a:r>
              <a:rPr lang="en-US" sz="3200" dirty="0">
                <a:latin typeface="Arial" panose="020B0604020202020204" pitchFamily="34" charset="0"/>
                <a:cs typeface="Arial" panose="020B0604020202020204" pitchFamily="34" charset="0"/>
              </a:rPr>
              <a:t>What can we say about the trend?</a:t>
            </a:r>
          </a:p>
        </p:txBody>
      </p:sp>
      <p:sp>
        <p:nvSpPr>
          <p:cNvPr id="5" name="Slide Number Placeholder 4"/>
          <p:cNvSpPr>
            <a:spLocks noGrp="1"/>
          </p:cNvSpPr>
          <p:nvPr>
            <p:ph type="sldNum" sz="quarter" idx="12"/>
          </p:nvPr>
        </p:nvSpPr>
        <p:spPr/>
        <p:txBody>
          <a:bodyPr/>
          <a:lstStyle/>
          <a:p>
            <a:fld id="{DE546FDB-379E-6644-BF18-5AA5854BF061}" type="slidenum">
              <a:rPr lang="en-US" smtClean="0"/>
              <a:t>25</a:t>
            </a:fld>
            <a:endParaRPr lang="en-US"/>
          </a:p>
        </p:txBody>
      </p:sp>
    </p:spTree>
    <p:extLst>
      <p:ext uri="{BB962C8B-B14F-4D97-AF65-F5344CB8AC3E}">
        <p14:creationId xmlns:p14="http://schemas.microsoft.com/office/powerpoint/2010/main" val="182981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814" y="160173"/>
            <a:ext cx="10515600" cy="880351"/>
          </a:xfrm>
        </p:spPr>
        <p:txBody>
          <a:bodyPr/>
          <a:lstStyle/>
          <a:p>
            <a:r>
              <a:rPr lang="en-US" b="1" dirty="0">
                <a:solidFill>
                  <a:srgbClr val="FF0000"/>
                </a:solidFill>
                <a:latin typeface="Arial" charset="0"/>
                <a:ea typeface="Arial" charset="0"/>
                <a:cs typeface="Arial" charset="0"/>
              </a:rPr>
              <a:t>Summary of Categories Over Time</a:t>
            </a:r>
          </a:p>
        </p:txBody>
      </p:sp>
      <p:pic>
        <p:nvPicPr>
          <p:cNvPr id="4" name="Picture 3" descr="tabl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6199" y="949880"/>
            <a:ext cx="4556255" cy="4606810"/>
          </a:xfrm>
          <a:prstGeom prst="rect">
            <a:avLst/>
          </a:prstGeom>
        </p:spPr>
      </p:pic>
      <p:pic>
        <p:nvPicPr>
          <p:cNvPr id="3" name="Picture 2" descr="tabl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6199" y="5556690"/>
            <a:ext cx="4586330" cy="1261241"/>
          </a:xfrm>
          <a:prstGeom prst="rect">
            <a:avLst/>
          </a:prstGeom>
        </p:spPr>
      </p:pic>
      <p:sp>
        <p:nvSpPr>
          <p:cNvPr id="5" name="Slide Number Placeholder 4"/>
          <p:cNvSpPr>
            <a:spLocks noGrp="1"/>
          </p:cNvSpPr>
          <p:nvPr>
            <p:ph type="sldNum" sz="quarter" idx="12"/>
          </p:nvPr>
        </p:nvSpPr>
        <p:spPr/>
        <p:txBody>
          <a:bodyPr/>
          <a:lstStyle/>
          <a:p>
            <a:fld id="{DE546FDB-379E-6644-BF18-5AA5854BF061}" type="slidenum">
              <a:rPr lang="en-US" smtClean="0"/>
              <a:t>26</a:t>
            </a:fld>
            <a:endParaRPr lang="en-US"/>
          </a:p>
        </p:txBody>
      </p:sp>
    </p:spTree>
    <p:extLst>
      <p:ext uri="{BB962C8B-B14F-4D97-AF65-F5344CB8AC3E}">
        <p14:creationId xmlns:p14="http://schemas.microsoft.com/office/powerpoint/2010/main" val="21083952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814" y="160173"/>
            <a:ext cx="10515600" cy="1325563"/>
          </a:xfrm>
        </p:spPr>
        <p:txBody>
          <a:bodyPr/>
          <a:lstStyle/>
          <a:p>
            <a:r>
              <a:rPr lang="en-US" b="1" dirty="0">
                <a:solidFill>
                  <a:srgbClr val="FF0000"/>
                </a:solidFill>
                <a:latin typeface="Arial" charset="0"/>
                <a:ea typeface="Arial" charset="0"/>
                <a:cs typeface="Arial" charset="0"/>
              </a:rPr>
              <a:t>Criticisms</a:t>
            </a:r>
          </a:p>
        </p:txBody>
      </p:sp>
      <p:sp>
        <p:nvSpPr>
          <p:cNvPr id="3" name="Rectangle 2"/>
          <p:cNvSpPr/>
          <p:nvPr/>
        </p:nvSpPr>
        <p:spPr>
          <a:xfrm>
            <a:off x="751489" y="2201605"/>
            <a:ext cx="10252841" cy="2677656"/>
          </a:xfrm>
          <a:prstGeom prst="rect">
            <a:avLst/>
          </a:prstGeom>
        </p:spPr>
        <p:txBody>
          <a:bodyPr wrap="square">
            <a:spAutoFit/>
          </a:bodyPr>
          <a:lstStyle/>
          <a:p>
            <a:pPr marL="285750" indent="-285750">
              <a:buFont typeface="Arial" charset="0"/>
              <a:buChar char="•"/>
            </a:pPr>
            <a:r>
              <a:rPr lang="en-US" sz="2800" dirty="0">
                <a:latin typeface="Arial" charset="0"/>
                <a:ea typeface="Arial" charset="0"/>
                <a:cs typeface="Arial" charset="0"/>
              </a:rPr>
              <a:t>Electronic Privacy Information Center (EPIC) called Westin’s ‘Fundamentalist’ category ‘pejorative’ </a:t>
            </a:r>
          </a:p>
          <a:p>
            <a:pPr marL="285750" indent="-285750">
              <a:buFont typeface="Arial" charset="0"/>
              <a:buChar char="•"/>
            </a:pPr>
            <a:endParaRPr lang="en-US" sz="2800" dirty="0">
              <a:latin typeface="Arial" charset="0"/>
              <a:ea typeface="Arial" charset="0"/>
              <a:cs typeface="Arial" charset="0"/>
            </a:endParaRPr>
          </a:p>
          <a:p>
            <a:pPr marL="285750" indent="-285750">
              <a:buFont typeface="Arial" charset="0"/>
              <a:buChar char="•"/>
            </a:pPr>
            <a:r>
              <a:rPr lang="en-US" sz="2800" dirty="0">
                <a:latin typeface="Arial" charset="0"/>
                <a:ea typeface="Arial" charset="0"/>
                <a:cs typeface="Arial" charset="0"/>
              </a:rPr>
              <a:t>They argued being a </a:t>
            </a:r>
            <a:r>
              <a:rPr lang="en-US" sz="2800" b="1" dirty="0">
                <a:latin typeface="Arial" charset="0"/>
                <a:ea typeface="Arial" charset="0"/>
                <a:cs typeface="Arial" charset="0"/>
              </a:rPr>
              <a:t>fundamentalist</a:t>
            </a:r>
            <a:r>
              <a:rPr lang="en-US" sz="2800" dirty="0">
                <a:latin typeface="Arial" charset="0"/>
                <a:ea typeface="Arial" charset="0"/>
                <a:cs typeface="Arial" charset="0"/>
              </a:rPr>
              <a:t> is reasonable and not to be seen as being paranoid about privacy issues </a:t>
            </a:r>
          </a:p>
          <a:p>
            <a:pPr marL="285750" indent="-285750">
              <a:buFont typeface="Arial" charset="0"/>
              <a:buChar char="•"/>
            </a:pPr>
            <a:endParaRPr lang="en-US" sz="2800" dirty="0">
              <a:latin typeface="Arial" charset="0"/>
              <a:ea typeface="Arial" charset="0"/>
              <a:cs typeface="Arial" charset="0"/>
            </a:endParaRPr>
          </a:p>
        </p:txBody>
      </p:sp>
      <p:sp>
        <p:nvSpPr>
          <p:cNvPr id="5" name="Slide Number Placeholder 4"/>
          <p:cNvSpPr>
            <a:spLocks noGrp="1"/>
          </p:cNvSpPr>
          <p:nvPr>
            <p:ph type="sldNum" sz="quarter" idx="12"/>
          </p:nvPr>
        </p:nvSpPr>
        <p:spPr/>
        <p:txBody>
          <a:bodyPr/>
          <a:lstStyle/>
          <a:p>
            <a:fld id="{DE546FDB-379E-6644-BF18-5AA5854BF061}" type="slidenum">
              <a:rPr lang="en-US" smtClean="0"/>
              <a:t>27</a:t>
            </a:fld>
            <a:endParaRPr lang="en-US"/>
          </a:p>
        </p:txBody>
      </p:sp>
    </p:spTree>
    <p:extLst>
      <p:ext uri="{BB962C8B-B14F-4D97-AF65-F5344CB8AC3E}">
        <p14:creationId xmlns:p14="http://schemas.microsoft.com/office/powerpoint/2010/main" val="7418206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814" y="160173"/>
            <a:ext cx="10515600" cy="1325563"/>
          </a:xfrm>
        </p:spPr>
        <p:txBody>
          <a:bodyPr/>
          <a:lstStyle/>
          <a:p>
            <a:r>
              <a:rPr lang="en-US" b="1" dirty="0">
                <a:solidFill>
                  <a:srgbClr val="FF0000"/>
                </a:solidFill>
                <a:latin typeface="Arial" charset="0"/>
                <a:ea typeface="Arial" charset="0"/>
                <a:cs typeface="Arial" charset="0"/>
              </a:rPr>
              <a:t>Limitations of Westin’s Segmentation</a:t>
            </a:r>
          </a:p>
        </p:txBody>
      </p:sp>
      <p:sp>
        <p:nvSpPr>
          <p:cNvPr id="3" name="Rectangle 2"/>
          <p:cNvSpPr/>
          <p:nvPr/>
        </p:nvSpPr>
        <p:spPr>
          <a:xfrm>
            <a:off x="536026" y="1935884"/>
            <a:ext cx="11147973" cy="3539430"/>
          </a:xfrm>
          <a:prstGeom prst="rect">
            <a:avLst/>
          </a:prstGeom>
        </p:spPr>
        <p:txBody>
          <a:bodyPr wrap="square">
            <a:spAutoFit/>
          </a:bodyPr>
          <a:lstStyle/>
          <a:p>
            <a:pPr marL="285750" indent="-285750">
              <a:buFont typeface="Arial" charset="0"/>
              <a:buChar char="•"/>
            </a:pPr>
            <a:r>
              <a:rPr lang="en-US" sz="2800" dirty="0">
                <a:latin typeface="Arial" charset="0"/>
                <a:ea typeface="Arial" charset="0"/>
                <a:cs typeface="Arial" charset="0"/>
              </a:rPr>
              <a:t>Unclear if Westin’s categories (broad, generic privacy attitudes) and context-specific privacy behaviors (actual or intended) align </a:t>
            </a:r>
          </a:p>
          <a:p>
            <a:pPr marL="285750" indent="-285750">
              <a:buFont typeface="Arial" charset="0"/>
              <a:buChar char="•"/>
            </a:pPr>
            <a:endParaRPr lang="en-US" sz="2800" dirty="0">
              <a:latin typeface="Arial" charset="0"/>
              <a:ea typeface="Arial" charset="0"/>
              <a:cs typeface="Arial" charset="0"/>
            </a:endParaRPr>
          </a:p>
          <a:p>
            <a:pPr marL="285750" indent="-285750">
              <a:buFont typeface="Arial" charset="0"/>
              <a:buChar char="•"/>
            </a:pPr>
            <a:r>
              <a:rPr lang="en-US" sz="2800" dirty="0">
                <a:latin typeface="Arial" charset="0"/>
                <a:ea typeface="Arial" charset="0"/>
                <a:cs typeface="Arial" charset="0"/>
              </a:rPr>
              <a:t>Unstated assumptions underlying the categories: Presumes individuals make rational and informed privacy decisions </a:t>
            </a:r>
          </a:p>
          <a:p>
            <a:pPr marL="285750" indent="-285750">
              <a:buFont typeface="Arial" charset="0"/>
              <a:buChar char="•"/>
            </a:pPr>
            <a:endParaRPr lang="en-US" sz="2800" dirty="0">
              <a:latin typeface="Arial" charset="0"/>
              <a:ea typeface="Arial" charset="0"/>
              <a:cs typeface="Arial" charset="0"/>
            </a:endParaRPr>
          </a:p>
          <a:p>
            <a:pPr marL="285750" indent="-285750">
              <a:buFont typeface="Arial" charset="0"/>
              <a:buChar char="•"/>
            </a:pPr>
            <a:r>
              <a:rPr lang="en-US" sz="2800" dirty="0">
                <a:latin typeface="Arial" charset="0"/>
                <a:ea typeface="Arial" charset="0"/>
                <a:cs typeface="Arial" charset="0"/>
              </a:rPr>
              <a:t>Not obvious if all concerns/questions remain current in our ever connected digital world</a:t>
            </a:r>
          </a:p>
        </p:txBody>
      </p:sp>
      <p:sp>
        <p:nvSpPr>
          <p:cNvPr id="5" name="Slide Number Placeholder 4"/>
          <p:cNvSpPr>
            <a:spLocks noGrp="1"/>
          </p:cNvSpPr>
          <p:nvPr>
            <p:ph type="sldNum" sz="quarter" idx="12"/>
          </p:nvPr>
        </p:nvSpPr>
        <p:spPr/>
        <p:txBody>
          <a:bodyPr/>
          <a:lstStyle/>
          <a:p>
            <a:fld id="{DE546FDB-379E-6644-BF18-5AA5854BF061}" type="slidenum">
              <a:rPr lang="en-US" smtClean="0"/>
              <a:t>28</a:t>
            </a:fld>
            <a:endParaRPr lang="en-US"/>
          </a:p>
        </p:txBody>
      </p:sp>
    </p:spTree>
    <p:extLst>
      <p:ext uri="{BB962C8B-B14F-4D97-AF65-F5344CB8AC3E}">
        <p14:creationId xmlns:p14="http://schemas.microsoft.com/office/powerpoint/2010/main" val="1451064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813" y="160173"/>
            <a:ext cx="11758449" cy="1325563"/>
          </a:xfrm>
        </p:spPr>
        <p:txBody>
          <a:bodyPr/>
          <a:lstStyle/>
          <a:p>
            <a:r>
              <a:rPr lang="en-US" b="1" dirty="0">
                <a:solidFill>
                  <a:srgbClr val="FF0000"/>
                </a:solidFill>
                <a:latin typeface="Arial" charset="0"/>
                <a:ea typeface="Arial" charset="0"/>
                <a:cs typeface="Arial" charset="0"/>
              </a:rPr>
              <a:t>Misalignments </a:t>
            </a:r>
            <a:r>
              <a:rPr lang="en-US" b="1">
                <a:solidFill>
                  <a:srgbClr val="FF0000"/>
                </a:solidFill>
                <a:latin typeface="Arial" charset="0"/>
                <a:ea typeface="Arial" charset="0"/>
                <a:cs typeface="Arial" charset="0"/>
              </a:rPr>
              <a:t>with Westin’s </a:t>
            </a:r>
            <a:r>
              <a:rPr lang="en-US" b="1" dirty="0">
                <a:solidFill>
                  <a:srgbClr val="FF0000"/>
                </a:solidFill>
                <a:latin typeface="Arial" charset="0"/>
                <a:ea typeface="Arial" charset="0"/>
                <a:cs typeface="Arial" charset="0"/>
              </a:rPr>
              <a:t>Privacy Index</a:t>
            </a:r>
          </a:p>
        </p:txBody>
      </p:sp>
      <p:sp>
        <p:nvSpPr>
          <p:cNvPr id="3" name="Rectangle 2"/>
          <p:cNvSpPr/>
          <p:nvPr/>
        </p:nvSpPr>
        <p:spPr>
          <a:xfrm>
            <a:off x="583325" y="1720440"/>
            <a:ext cx="11193516" cy="4401205"/>
          </a:xfrm>
          <a:prstGeom prst="rect">
            <a:avLst/>
          </a:prstGeom>
        </p:spPr>
        <p:txBody>
          <a:bodyPr wrap="square">
            <a:spAutoFit/>
          </a:bodyPr>
          <a:lstStyle/>
          <a:p>
            <a:pPr marL="285750" indent="-285750">
              <a:buFont typeface="Wingdings" charset="2"/>
              <a:buChar char="§"/>
            </a:pPr>
            <a:r>
              <a:rPr lang="en-US" sz="2800" dirty="0">
                <a:latin typeface="Arial" charset="0"/>
                <a:ea typeface="Arial" charset="0"/>
                <a:cs typeface="Arial" charset="0"/>
              </a:rPr>
              <a:t>Numerous studies on attitude–behavior dichotomy (Privacy Paradox) </a:t>
            </a:r>
          </a:p>
          <a:p>
            <a:pPr marL="285750" indent="-285750">
              <a:buFont typeface="Wingdings" charset="2"/>
              <a:buChar char="§"/>
            </a:pPr>
            <a:endParaRPr lang="en-US" sz="2800" dirty="0">
              <a:latin typeface="Arial" charset="0"/>
              <a:ea typeface="Arial" charset="0"/>
              <a:cs typeface="Arial" charset="0"/>
            </a:endParaRPr>
          </a:p>
          <a:p>
            <a:pPr marL="285750" indent="-285750">
              <a:buFont typeface="Wingdings" charset="2"/>
              <a:buChar char="§"/>
            </a:pPr>
            <a:r>
              <a:rPr lang="en-US" sz="2800" dirty="0">
                <a:latin typeface="Arial" charset="0"/>
                <a:ea typeface="Arial" charset="0"/>
                <a:cs typeface="Arial" charset="0"/>
              </a:rPr>
              <a:t>General survey questions vs. context-specific scenarios</a:t>
            </a:r>
          </a:p>
          <a:p>
            <a:pPr marL="285750" indent="-285750">
              <a:buFont typeface="Wingdings" charset="2"/>
              <a:buChar char="§"/>
            </a:pPr>
            <a:endParaRPr lang="en-US" sz="2800" dirty="0">
              <a:latin typeface="Arial" charset="0"/>
              <a:ea typeface="Arial" charset="0"/>
              <a:cs typeface="Arial" charset="0"/>
            </a:endParaRPr>
          </a:p>
          <a:p>
            <a:pPr marL="285750" indent="-285750">
              <a:buFont typeface="Wingdings" charset="2"/>
              <a:buChar char="§"/>
            </a:pPr>
            <a:r>
              <a:rPr lang="en-US" sz="2800" dirty="0">
                <a:latin typeface="Arial" charset="0"/>
                <a:ea typeface="Arial" charset="0"/>
                <a:cs typeface="Arial" charset="0"/>
              </a:rPr>
              <a:t>Participants do not live up to their self-reported privacy preferences </a:t>
            </a:r>
          </a:p>
          <a:p>
            <a:pPr marL="742950" lvl="1" indent="-285750">
              <a:buFont typeface="Arial" charset="0"/>
              <a:buChar char="•"/>
            </a:pPr>
            <a:r>
              <a:rPr lang="en-US" sz="2800" dirty="0">
                <a:latin typeface="Arial" charset="0"/>
                <a:ea typeface="Arial" charset="0"/>
                <a:cs typeface="Arial" charset="0"/>
              </a:rPr>
              <a:t>Online shopping and other hypothetical e-commerce scenarios</a:t>
            </a:r>
          </a:p>
          <a:p>
            <a:pPr marL="742950" lvl="1" indent="-285750">
              <a:buFont typeface="Arial" charset="0"/>
              <a:buChar char="•"/>
            </a:pPr>
            <a:r>
              <a:rPr lang="en-US" sz="2800" dirty="0">
                <a:latin typeface="Arial" charset="0"/>
                <a:ea typeface="Arial" charset="0"/>
                <a:cs typeface="Arial" charset="0"/>
              </a:rPr>
              <a:t>What participants say they care vs. what they post on Facebook </a:t>
            </a:r>
          </a:p>
          <a:p>
            <a:pPr marL="742950" lvl="1" indent="-285750">
              <a:buFont typeface="Arial" charset="0"/>
              <a:buChar char="•"/>
            </a:pPr>
            <a:r>
              <a:rPr lang="en-US" sz="2800" dirty="0">
                <a:latin typeface="Arial" charset="0"/>
                <a:ea typeface="Arial" charset="0"/>
                <a:cs typeface="Arial" charset="0"/>
              </a:rPr>
              <a:t>Location based services </a:t>
            </a:r>
          </a:p>
          <a:p>
            <a:pPr marL="742950" lvl="1" indent="-285750">
              <a:buFont typeface="Arial" charset="0"/>
              <a:buChar char="•"/>
            </a:pPr>
            <a:r>
              <a:rPr lang="en-US" sz="2800" dirty="0">
                <a:latin typeface="Arial" charset="0"/>
                <a:ea typeface="Arial" charset="0"/>
                <a:cs typeface="Arial" charset="0"/>
              </a:rPr>
              <a:t>Law enforcement’s access to cell phone data</a:t>
            </a:r>
          </a:p>
        </p:txBody>
      </p:sp>
      <p:sp>
        <p:nvSpPr>
          <p:cNvPr id="5" name="Slide Number Placeholder 4"/>
          <p:cNvSpPr>
            <a:spLocks noGrp="1"/>
          </p:cNvSpPr>
          <p:nvPr>
            <p:ph type="sldNum" sz="quarter" idx="12"/>
          </p:nvPr>
        </p:nvSpPr>
        <p:spPr/>
        <p:txBody>
          <a:bodyPr/>
          <a:lstStyle/>
          <a:p>
            <a:fld id="{DE546FDB-379E-6644-BF18-5AA5854BF061}" type="slidenum">
              <a:rPr lang="en-US" smtClean="0"/>
              <a:t>29</a:t>
            </a:fld>
            <a:endParaRPr lang="en-US"/>
          </a:p>
        </p:txBody>
      </p:sp>
    </p:spTree>
    <p:extLst>
      <p:ext uri="{BB962C8B-B14F-4D97-AF65-F5344CB8AC3E}">
        <p14:creationId xmlns:p14="http://schemas.microsoft.com/office/powerpoint/2010/main" val="1846721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814" y="160173"/>
            <a:ext cx="10515600" cy="1325563"/>
          </a:xfrm>
        </p:spPr>
        <p:txBody>
          <a:bodyPr/>
          <a:lstStyle/>
          <a:p>
            <a:r>
              <a:rPr lang="en-US" b="1" dirty="0">
                <a:solidFill>
                  <a:srgbClr val="FF0000"/>
                </a:solidFill>
                <a:latin typeface="Arial" charset="0"/>
                <a:ea typeface="Arial" charset="0"/>
                <a:cs typeface="Arial" charset="0"/>
              </a:rPr>
              <a:t>Why do we have privacy settings?</a:t>
            </a:r>
          </a:p>
        </p:txBody>
      </p:sp>
      <p:pic>
        <p:nvPicPr>
          <p:cNvPr id="2050" name="Picture 2" descr="FB privacy set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2912" y="2112579"/>
            <a:ext cx="7564296" cy="392364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91814" y="2073788"/>
            <a:ext cx="3986486" cy="3108543"/>
          </a:xfrm>
          <a:prstGeom prst="rect">
            <a:avLst/>
          </a:prstGeom>
        </p:spPr>
        <p:txBody>
          <a:bodyPr wrap="square">
            <a:spAutoFit/>
          </a:bodyPr>
          <a:lstStyle/>
          <a:p>
            <a:pPr marL="457200" indent="-457200">
              <a:buFont typeface="Arial" charset="0"/>
              <a:buChar char="•"/>
            </a:pPr>
            <a:r>
              <a:rPr lang="en-US" sz="2800" dirty="0">
                <a:latin typeface="Arial" charset="0"/>
                <a:ea typeface="Arial" charset="0"/>
                <a:cs typeface="Arial" charset="0"/>
              </a:rPr>
              <a:t>People have different privacy requirements </a:t>
            </a:r>
          </a:p>
          <a:p>
            <a:pPr marL="457200" indent="-457200">
              <a:buFont typeface="Arial" charset="0"/>
              <a:buChar char="•"/>
            </a:pPr>
            <a:endParaRPr lang="en-US" sz="2800" dirty="0">
              <a:latin typeface="Arial" charset="0"/>
              <a:ea typeface="Arial" charset="0"/>
              <a:cs typeface="Arial" charset="0"/>
            </a:endParaRPr>
          </a:p>
          <a:p>
            <a:pPr marL="457200" indent="-457200">
              <a:buFont typeface="Arial" charset="0"/>
              <a:buChar char="•"/>
            </a:pPr>
            <a:r>
              <a:rPr lang="en-US" sz="2800" dirty="0">
                <a:latin typeface="Arial" charset="0"/>
                <a:ea typeface="Arial" charset="0"/>
                <a:cs typeface="Arial" charset="0"/>
              </a:rPr>
              <a:t>But settings are lengthy, complicated, at time boring ...</a:t>
            </a:r>
          </a:p>
        </p:txBody>
      </p:sp>
      <p:sp>
        <p:nvSpPr>
          <p:cNvPr id="5" name="Slide Number Placeholder 4"/>
          <p:cNvSpPr>
            <a:spLocks noGrp="1"/>
          </p:cNvSpPr>
          <p:nvPr>
            <p:ph type="sldNum" sz="quarter" idx="12"/>
          </p:nvPr>
        </p:nvSpPr>
        <p:spPr/>
        <p:txBody>
          <a:bodyPr/>
          <a:lstStyle/>
          <a:p>
            <a:fld id="{DE546FDB-379E-6644-BF18-5AA5854BF061}" type="slidenum">
              <a:rPr lang="en-US" smtClean="0"/>
              <a:t>3</a:t>
            </a:fld>
            <a:endParaRPr lang="en-US"/>
          </a:p>
        </p:txBody>
      </p:sp>
    </p:spTree>
    <p:extLst>
      <p:ext uri="{BB962C8B-B14F-4D97-AF65-F5344CB8AC3E}">
        <p14:creationId xmlns:p14="http://schemas.microsoft.com/office/powerpoint/2010/main" val="12713688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814" y="160173"/>
            <a:ext cx="10515600" cy="1003961"/>
          </a:xfrm>
        </p:spPr>
        <p:txBody>
          <a:bodyPr/>
          <a:lstStyle/>
          <a:p>
            <a:r>
              <a:rPr lang="en-US" b="1" dirty="0">
                <a:solidFill>
                  <a:srgbClr val="FF0000"/>
                </a:solidFill>
                <a:latin typeface="Arial" charset="0"/>
                <a:ea typeface="Arial" charset="0"/>
                <a:cs typeface="Arial" charset="0"/>
              </a:rPr>
              <a:t>Alternatives Privacy Scales</a:t>
            </a:r>
          </a:p>
        </p:txBody>
      </p:sp>
      <p:sp>
        <p:nvSpPr>
          <p:cNvPr id="3" name="Rectangle 2"/>
          <p:cNvSpPr/>
          <p:nvPr/>
        </p:nvSpPr>
        <p:spPr>
          <a:xfrm>
            <a:off x="872358" y="1588656"/>
            <a:ext cx="10583042" cy="4401205"/>
          </a:xfrm>
          <a:prstGeom prst="rect">
            <a:avLst/>
          </a:prstGeom>
        </p:spPr>
        <p:txBody>
          <a:bodyPr wrap="square">
            <a:spAutoFit/>
          </a:bodyPr>
          <a:lstStyle/>
          <a:p>
            <a:pPr marL="285750" indent="-285750">
              <a:buFont typeface="Wingdings" charset="2"/>
              <a:buChar char="§"/>
            </a:pPr>
            <a:r>
              <a:rPr lang="en-US" sz="2800" dirty="0">
                <a:latin typeface="Arial" charset="0"/>
                <a:ea typeface="Arial" charset="0"/>
                <a:cs typeface="Arial" charset="0"/>
              </a:rPr>
              <a:t>More specific questions</a:t>
            </a:r>
          </a:p>
          <a:p>
            <a:pPr marL="285750" indent="-285750">
              <a:buFont typeface="Wingdings" charset="2"/>
              <a:buChar char="§"/>
            </a:pPr>
            <a:r>
              <a:rPr lang="en-US" sz="2800" b="1" dirty="0">
                <a:latin typeface="Arial" charset="0"/>
                <a:ea typeface="Arial" charset="0"/>
                <a:cs typeface="Arial" charset="0"/>
              </a:rPr>
              <a:t>Internet Users’ Information Privacy Concerns (IUIPC) </a:t>
            </a:r>
          </a:p>
          <a:p>
            <a:pPr marL="285750" indent="-285750">
              <a:buFont typeface="Wingdings" charset="2"/>
              <a:buChar char="§"/>
            </a:pPr>
            <a:r>
              <a:rPr lang="en-US" sz="2800" b="1" dirty="0">
                <a:latin typeface="Arial" charset="0"/>
                <a:ea typeface="Arial" charset="0"/>
                <a:cs typeface="Arial" charset="0"/>
              </a:rPr>
              <a:t>Privacy Concern Scale (PCS) </a:t>
            </a:r>
          </a:p>
          <a:p>
            <a:pPr marL="285750" indent="-285750">
              <a:buFont typeface="Wingdings" charset="2"/>
              <a:buChar char="§"/>
            </a:pPr>
            <a:r>
              <a:rPr lang="en-US" sz="2800" dirty="0">
                <a:latin typeface="Arial" charset="0"/>
                <a:ea typeface="Arial" charset="0"/>
                <a:cs typeface="Arial" charset="0"/>
              </a:rPr>
              <a:t>Scenario based, focus group discussions: </a:t>
            </a:r>
          </a:p>
          <a:p>
            <a:pPr marL="1200150" lvl="2" indent="-285750">
              <a:buFont typeface="Arial" charset="0"/>
              <a:buChar char="•"/>
            </a:pPr>
            <a:r>
              <a:rPr lang="en-US" sz="2800" dirty="0">
                <a:latin typeface="Arial" charset="0"/>
                <a:ea typeface="Arial" charset="0"/>
                <a:cs typeface="Arial" charset="0"/>
              </a:rPr>
              <a:t>Surveillance </a:t>
            </a:r>
          </a:p>
          <a:p>
            <a:pPr marL="1200150" lvl="2" indent="-285750">
              <a:buFont typeface="Arial" charset="0"/>
              <a:buChar char="•"/>
            </a:pPr>
            <a:r>
              <a:rPr lang="en-US" sz="2800" dirty="0">
                <a:latin typeface="Arial" charset="0"/>
                <a:ea typeface="Arial" charset="0"/>
                <a:cs typeface="Arial" charset="0"/>
              </a:rPr>
              <a:t>Location tracking </a:t>
            </a:r>
          </a:p>
          <a:p>
            <a:pPr marL="1200150" lvl="2" indent="-285750">
              <a:buFont typeface="Arial" charset="0"/>
              <a:buChar char="•"/>
            </a:pPr>
            <a:r>
              <a:rPr lang="en-US" sz="2800" dirty="0">
                <a:latin typeface="Arial" charset="0"/>
                <a:ea typeface="Arial" charset="0"/>
                <a:cs typeface="Arial" charset="0"/>
              </a:rPr>
              <a:t>Photo sharing </a:t>
            </a:r>
          </a:p>
          <a:p>
            <a:pPr marL="1200150" lvl="2" indent="-285750">
              <a:buFont typeface="Arial" charset="0"/>
              <a:buChar char="•"/>
            </a:pPr>
            <a:r>
              <a:rPr lang="en-US" sz="2800" dirty="0">
                <a:latin typeface="Arial" charset="0"/>
                <a:ea typeface="Arial" charset="0"/>
                <a:cs typeface="Arial" charset="0"/>
              </a:rPr>
              <a:t>Self-disclosure/relationship building </a:t>
            </a:r>
          </a:p>
          <a:p>
            <a:pPr marL="1200150" lvl="2" indent="-285750">
              <a:buFont typeface="Arial" charset="0"/>
              <a:buChar char="•"/>
            </a:pPr>
            <a:r>
              <a:rPr lang="en-US" sz="2800" dirty="0">
                <a:latin typeface="Arial" charset="0"/>
                <a:ea typeface="Arial" charset="0"/>
                <a:cs typeface="Arial" charset="0"/>
              </a:rPr>
              <a:t>Identity theft </a:t>
            </a:r>
          </a:p>
          <a:p>
            <a:pPr marL="1200150" lvl="2" indent="-285750">
              <a:buFont typeface="Arial" charset="0"/>
              <a:buChar char="•"/>
            </a:pPr>
            <a:r>
              <a:rPr lang="en-US" sz="2800" dirty="0">
                <a:latin typeface="Arial" charset="0"/>
                <a:ea typeface="Arial" charset="0"/>
                <a:cs typeface="Arial" charset="0"/>
              </a:rPr>
              <a:t>Health disclosure</a:t>
            </a:r>
          </a:p>
        </p:txBody>
      </p:sp>
      <p:sp>
        <p:nvSpPr>
          <p:cNvPr id="5" name="Slide Number Placeholder 4"/>
          <p:cNvSpPr>
            <a:spLocks noGrp="1"/>
          </p:cNvSpPr>
          <p:nvPr>
            <p:ph type="sldNum" sz="quarter" idx="12"/>
          </p:nvPr>
        </p:nvSpPr>
        <p:spPr/>
        <p:txBody>
          <a:bodyPr/>
          <a:lstStyle/>
          <a:p>
            <a:fld id="{DE546FDB-379E-6644-BF18-5AA5854BF061}" type="slidenum">
              <a:rPr lang="en-US" smtClean="0"/>
              <a:t>30</a:t>
            </a:fld>
            <a:endParaRPr lang="en-US"/>
          </a:p>
        </p:txBody>
      </p:sp>
    </p:spTree>
    <p:extLst>
      <p:ext uri="{BB962C8B-B14F-4D97-AF65-F5344CB8AC3E}">
        <p14:creationId xmlns:p14="http://schemas.microsoft.com/office/powerpoint/2010/main" val="17399551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813" y="160173"/>
            <a:ext cx="11521965" cy="1325563"/>
          </a:xfrm>
        </p:spPr>
        <p:txBody>
          <a:bodyPr/>
          <a:lstStyle/>
          <a:p>
            <a:r>
              <a:rPr lang="en-US" b="1" dirty="0">
                <a:solidFill>
                  <a:srgbClr val="FF0000"/>
                </a:solidFill>
                <a:latin typeface="Arial" charset="0"/>
                <a:ea typeface="Arial" charset="0"/>
                <a:cs typeface="Arial" charset="0"/>
              </a:rPr>
              <a:t>Westin category and </a:t>
            </a:r>
            <a:r>
              <a:rPr lang="en-US" b="1">
                <a:solidFill>
                  <a:srgbClr val="FF0000"/>
                </a:solidFill>
                <a:latin typeface="Arial" charset="0"/>
                <a:ea typeface="Arial" charset="0"/>
                <a:cs typeface="Arial" charset="0"/>
              </a:rPr>
              <a:t>behavioral intents</a:t>
            </a:r>
            <a:endParaRPr lang="en-US" b="1" dirty="0">
              <a:solidFill>
                <a:srgbClr val="FF0000"/>
              </a:solidFill>
              <a:latin typeface="Arial" charset="0"/>
              <a:ea typeface="Arial" charset="0"/>
              <a:cs typeface="Arial" charset="0"/>
            </a:endParaRPr>
          </a:p>
        </p:txBody>
      </p:sp>
      <p:sp>
        <p:nvSpPr>
          <p:cNvPr id="6" name="Rectangle 5">
            <a:extLst>
              <a:ext uri="{FF2B5EF4-FFF2-40B4-BE49-F238E27FC236}">
                <a16:creationId xmlns:a16="http://schemas.microsoft.com/office/drawing/2014/main" id="{78171CCD-0938-0B4E-B261-D12E462A5CD5}"/>
              </a:ext>
            </a:extLst>
          </p:cNvPr>
          <p:cNvSpPr/>
          <p:nvPr/>
        </p:nvSpPr>
        <p:spPr>
          <a:xfrm>
            <a:off x="330200" y="1270337"/>
            <a:ext cx="11383578" cy="1692771"/>
          </a:xfrm>
          <a:prstGeom prst="rect">
            <a:avLst/>
          </a:prstGeom>
        </p:spPr>
        <p:txBody>
          <a:bodyPr wrap="square">
            <a:spAutoFit/>
          </a:bodyPr>
          <a:lstStyle/>
          <a:p>
            <a:pPr marL="285750"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Explore the connection between Westin categories and individuals’ responses to consequences of privacy behaviors </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Is there a correlation between Westin categories and behavioral intent? </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Is there a correlation between Westin categories and consequences?</a:t>
            </a:r>
          </a:p>
        </p:txBody>
      </p:sp>
      <p:pic>
        <p:nvPicPr>
          <p:cNvPr id="4" name="Picture 3" descr="paper titl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2261" y="3279593"/>
            <a:ext cx="6761067" cy="3259319"/>
          </a:xfrm>
          <a:prstGeom prst="rect">
            <a:avLst/>
          </a:prstGeom>
          <a:ln>
            <a:noFill/>
          </a:ln>
          <a:effectLst>
            <a:outerShdw blurRad="292100" dist="139700" dir="2700000" algn="tl" rotWithShape="0">
              <a:srgbClr val="333333">
                <a:alpha val="65000"/>
              </a:srgbClr>
            </a:outerShdw>
          </a:effectLst>
        </p:spPr>
      </p:pic>
      <p:sp>
        <p:nvSpPr>
          <p:cNvPr id="5" name="Slide Number Placeholder 4"/>
          <p:cNvSpPr>
            <a:spLocks noGrp="1"/>
          </p:cNvSpPr>
          <p:nvPr>
            <p:ph type="sldNum" sz="quarter" idx="12"/>
          </p:nvPr>
        </p:nvSpPr>
        <p:spPr/>
        <p:txBody>
          <a:bodyPr/>
          <a:lstStyle/>
          <a:p>
            <a:fld id="{DE546FDB-379E-6644-BF18-5AA5854BF061}" type="slidenum">
              <a:rPr lang="en-US" smtClean="0"/>
              <a:t>31</a:t>
            </a:fld>
            <a:endParaRPr lang="en-US"/>
          </a:p>
        </p:txBody>
      </p:sp>
    </p:spTree>
    <p:extLst>
      <p:ext uri="{BB962C8B-B14F-4D97-AF65-F5344CB8AC3E}">
        <p14:creationId xmlns:p14="http://schemas.microsoft.com/office/powerpoint/2010/main" val="10227663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814" y="160173"/>
            <a:ext cx="10515600" cy="1325563"/>
          </a:xfrm>
        </p:spPr>
        <p:txBody>
          <a:bodyPr/>
          <a:lstStyle/>
          <a:p>
            <a:r>
              <a:rPr lang="en-US" b="1" dirty="0">
                <a:solidFill>
                  <a:srgbClr val="FF0000"/>
                </a:solidFill>
                <a:latin typeface="Arial" charset="0"/>
                <a:ea typeface="Arial" charset="0"/>
                <a:cs typeface="Arial" charset="0"/>
              </a:rPr>
              <a:t>Study design</a:t>
            </a:r>
          </a:p>
        </p:txBody>
      </p:sp>
      <p:sp>
        <p:nvSpPr>
          <p:cNvPr id="3" name="Rectangle 2"/>
          <p:cNvSpPr/>
          <p:nvPr/>
        </p:nvSpPr>
        <p:spPr>
          <a:xfrm>
            <a:off x="685799" y="1706820"/>
            <a:ext cx="10668001" cy="4832092"/>
          </a:xfrm>
          <a:prstGeom prst="rect">
            <a:avLst/>
          </a:prstGeom>
        </p:spPr>
        <p:txBody>
          <a:bodyPr wrap="square">
            <a:spAutoFit/>
          </a:bodyPr>
          <a:lstStyle/>
          <a:p>
            <a:r>
              <a:rPr lang="en-US" sz="2800" b="1" dirty="0">
                <a:latin typeface="Arial" charset="0"/>
                <a:ea typeface="Arial" charset="0"/>
                <a:cs typeface="Arial" charset="0"/>
              </a:rPr>
              <a:t>Two-phase study </a:t>
            </a:r>
          </a:p>
          <a:p>
            <a:r>
              <a:rPr lang="en-US" sz="2800" dirty="0">
                <a:latin typeface="Arial" charset="0"/>
                <a:ea typeface="Arial" charset="0"/>
                <a:cs typeface="Arial" charset="0"/>
              </a:rPr>
              <a:t>Phase I:  </a:t>
            </a:r>
          </a:p>
          <a:p>
            <a:pPr marL="742950" lvl="1" indent="-285750">
              <a:buFont typeface="Arial" charset="0"/>
              <a:buChar char="•"/>
            </a:pPr>
            <a:r>
              <a:rPr lang="en-US" sz="2800" dirty="0">
                <a:latin typeface="Arial" charset="0"/>
                <a:ea typeface="Arial" charset="0"/>
                <a:cs typeface="Arial" charset="0"/>
              </a:rPr>
              <a:t>Survey that includes measures of general privacy attitudes </a:t>
            </a:r>
          </a:p>
          <a:p>
            <a:pPr marL="742950" lvl="1" indent="-285750">
              <a:buFont typeface="Arial" charset="0"/>
              <a:buChar char="•"/>
            </a:pPr>
            <a:r>
              <a:rPr lang="en-US" sz="2800" dirty="0">
                <a:latin typeface="Arial" charset="0"/>
                <a:ea typeface="Arial" charset="0"/>
                <a:cs typeface="Arial" charset="0"/>
              </a:rPr>
              <a:t>Survey on personal characteristics (psychology literature) </a:t>
            </a:r>
          </a:p>
          <a:p>
            <a:r>
              <a:rPr lang="en-US" sz="2800" dirty="0">
                <a:latin typeface="Arial" charset="0"/>
                <a:ea typeface="Arial" charset="0"/>
                <a:cs typeface="Arial" charset="0"/>
              </a:rPr>
              <a:t>Phase II: </a:t>
            </a:r>
          </a:p>
          <a:p>
            <a:pPr marL="742950" lvl="1" indent="-285750">
              <a:buFont typeface="Arial" charset="0"/>
              <a:buChar char="•"/>
            </a:pPr>
            <a:r>
              <a:rPr lang="en-US" sz="2800" dirty="0">
                <a:latin typeface="Arial" charset="0"/>
                <a:ea typeface="Arial" charset="0"/>
                <a:cs typeface="Arial" charset="0"/>
              </a:rPr>
              <a:t>Participants imagine themselves in three randomly chosen scenarios (out of 20) </a:t>
            </a:r>
          </a:p>
          <a:p>
            <a:pPr marL="1200150" lvl="2" indent="-285750">
              <a:buFont typeface="Helvetica" charset="0"/>
              <a:buChar char="−"/>
            </a:pPr>
            <a:r>
              <a:rPr lang="en-US" sz="2800" dirty="0">
                <a:latin typeface="Arial" charset="0"/>
                <a:ea typeface="Arial" charset="0"/>
                <a:cs typeface="Arial" charset="0"/>
              </a:rPr>
              <a:t>Financial </a:t>
            </a:r>
          </a:p>
          <a:p>
            <a:pPr marL="1200150" lvl="2" indent="-285750">
              <a:buFont typeface="Helvetica" charset="0"/>
              <a:buChar char="−"/>
            </a:pPr>
            <a:r>
              <a:rPr lang="en-US" sz="2800" dirty="0">
                <a:latin typeface="Arial" charset="0"/>
                <a:ea typeface="Arial" charset="0"/>
                <a:cs typeface="Arial" charset="0"/>
              </a:rPr>
              <a:t>Health </a:t>
            </a:r>
          </a:p>
          <a:p>
            <a:pPr marL="1200150" lvl="2" indent="-285750">
              <a:buFont typeface="Helvetica" charset="0"/>
              <a:buChar char="−"/>
            </a:pPr>
            <a:r>
              <a:rPr lang="en-US" sz="2800" dirty="0">
                <a:latin typeface="Arial" charset="0"/>
                <a:ea typeface="Arial" charset="0"/>
                <a:cs typeface="Arial" charset="0"/>
              </a:rPr>
              <a:t>Location </a:t>
            </a:r>
          </a:p>
          <a:p>
            <a:pPr marL="1200150" lvl="2" indent="-285750">
              <a:buFont typeface="Helvetica" charset="0"/>
              <a:buChar char="−"/>
            </a:pPr>
            <a:r>
              <a:rPr lang="en-US" sz="2800" dirty="0">
                <a:latin typeface="Arial" charset="0"/>
                <a:ea typeface="Arial" charset="0"/>
                <a:cs typeface="Arial" charset="0"/>
              </a:rPr>
              <a:t>Social</a:t>
            </a:r>
          </a:p>
        </p:txBody>
      </p:sp>
      <p:sp>
        <p:nvSpPr>
          <p:cNvPr id="5" name="Slide Number Placeholder 4"/>
          <p:cNvSpPr>
            <a:spLocks noGrp="1"/>
          </p:cNvSpPr>
          <p:nvPr>
            <p:ph type="sldNum" sz="quarter" idx="12"/>
          </p:nvPr>
        </p:nvSpPr>
        <p:spPr/>
        <p:txBody>
          <a:bodyPr/>
          <a:lstStyle/>
          <a:p>
            <a:fld id="{DE546FDB-379E-6644-BF18-5AA5854BF061}" type="slidenum">
              <a:rPr lang="en-US" smtClean="0"/>
              <a:t>32</a:t>
            </a:fld>
            <a:endParaRPr lang="en-US"/>
          </a:p>
        </p:txBody>
      </p:sp>
    </p:spTree>
    <p:extLst>
      <p:ext uri="{BB962C8B-B14F-4D97-AF65-F5344CB8AC3E}">
        <p14:creationId xmlns:p14="http://schemas.microsoft.com/office/powerpoint/2010/main" val="8400952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814" y="160173"/>
            <a:ext cx="10515600" cy="928991"/>
          </a:xfrm>
        </p:spPr>
        <p:txBody>
          <a:bodyPr/>
          <a:lstStyle/>
          <a:p>
            <a:r>
              <a:rPr lang="en-US" b="1" dirty="0">
                <a:solidFill>
                  <a:srgbClr val="FF0000"/>
                </a:solidFill>
                <a:latin typeface="Arial" charset="0"/>
                <a:ea typeface="Arial" charset="0"/>
                <a:cs typeface="Arial" charset="0"/>
              </a:rPr>
              <a:t>DNA Scenario</a:t>
            </a:r>
          </a:p>
        </p:txBody>
      </p:sp>
      <p:sp>
        <p:nvSpPr>
          <p:cNvPr id="6" name="TextBox 5"/>
          <p:cNvSpPr txBox="1"/>
          <p:nvPr/>
        </p:nvSpPr>
        <p:spPr>
          <a:xfrm>
            <a:off x="1592318" y="1525659"/>
            <a:ext cx="1159292" cy="369332"/>
          </a:xfrm>
          <a:prstGeom prst="rect">
            <a:avLst/>
          </a:prstGeom>
          <a:noFill/>
        </p:spPr>
        <p:txBody>
          <a:bodyPr wrap="none" rtlCol="0">
            <a:spAutoFit/>
          </a:bodyPr>
          <a:lstStyle/>
          <a:p>
            <a:r>
              <a:rPr lang="en-US" b="1" dirty="0">
                <a:latin typeface="Arial" charset="0"/>
                <a:ea typeface="Arial" charset="0"/>
                <a:cs typeface="Arial" charset="0"/>
              </a:rPr>
              <a:t>Scenario</a:t>
            </a:r>
          </a:p>
        </p:txBody>
      </p:sp>
      <p:sp>
        <p:nvSpPr>
          <p:cNvPr id="3" name="Rectangle 2"/>
          <p:cNvSpPr/>
          <p:nvPr/>
        </p:nvSpPr>
        <p:spPr>
          <a:xfrm>
            <a:off x="349995" y="1949538"/>
            <a:ext cx="4456387" cy="2031325"/>
          </a:xfrm>
          <a:prstGeom prst="rect">
            <a:avLst/>
          </a:prstGeom>
        </p:spPr>
        <p:txBody>
          <a:bodyPr wrap="square">
            <a:spAutoFit/>
          </a:bodyPr>
          <a:lstStyle/>
          <a:p>
            <a:r>
              <a:rPr lang="en-US" dirty="0">
                <a:latin typeface="Arial" charset="0"/>
                <a:ea typeface="Arial" charset="0"/>
                <a:cs typeface="Arial" charset="0"/>
              </a:rPr>
              <a:t>A marketing company offers you $1000 and free genetic testing in exchange for the rights to all your current and future medical records. They will have the right to resell or publish your data (anonymously or with information that could identify you, at their discretion)</a:t>
            </a:r>
          </a:p>
        </p:txBody>
      </p:sp>
      <p:sp>
        <p:nvSpPr>
          <p:cNvPr id="8" name="Rectangle 7"/>
          <p:cNvSpPr/>
          <p:nvPr/>
        </p:nvSpPr>
        <p:spPr>
          <a:xfrm>
            <a:off x="247517" y="4602024"/>
            <a:ext cx="4614568" cy="1754326"/>
          </a:xfrm>
          <a:prstGeom prst="rect">
            <a:avLst/>
          </a:prstGeom>
        </p:spPr>
        <p:txBody>
          <a:bodyPr wrap="square">
            <a:spAutoFit/>
          </a:bodyPr>
          <a:lstStyle/>
          <a:p>
            <a:pPr marL="285750" indent="-285750">
              <a:buFont typeface="Arial" charset="0"/>
              <a:buChar char="•"/>
            </a:pPr>
            <a:r>
              <a:rPr lang="en-US" dirty="0">
                <a:latin typeface="Arial" charset="0"/>
                <a:ea typeface="Arial" charset="0"/>
                <a:cs typeface="Arial" charset="0"/>
              </a:rPr>
              <a:t>Presented the participants with </a:t>
            </a:r>
            <a:r>
              <a:rPr lang="en-US" dirty="0">
                <a:solidFill>
                  <a:srgbClr val="0D0EFF"/>
                </a:solidFill>
                <a:latin typeface="Arial" charset="0"/>
                <a:ea typeface="Arial" charset="0"/>
                <a:cs typeface="Arial" charset="0"/>
              </a:rPr>
              <a:t>three outcomes</a:t>
            </a:r>
            <a:r>
              <a:rPr lang="en-US" dirty="0">
                <a:latin typeface="Arial" charset="0"/>
                <a:ea typeface="Arial" charset="0"/>
                <a:cs typeface="Arial" charset="0"/>
              </a:rPr>
              <a:t> (randomly chosen) for each scenario </a:t>
            </a:r>
          </a:p>
          <a:p>
            <a:pPr marL="285750" indent="-285750">
              <a:buFont typeface="Arial" charset="0"/>
              <a:buChar char="•"/>
            </a:pPr>
            <a:endParaRPr lang="en-US" dirty="0">
              <a:latin typeface="Arial" charset="0"/>
              <a:ea typeface="Arial" charset="0"/>
              <a:cs typeface="Arial" charset="0"/>
            </a:endParaRPr>
          </a:p>
          <a:p>
            <a:pPr marL="285750" indent="-285750">
              <a:buFont typeface="Arial" charset="0"/>
              <a:buChar char="•"/>
            </a:pPr>
            <a:r>
              <a:rPr lang="en-US" dirty="0">
                <a:solidFill>
                  <a:srgbClr val="0D0EFF"/>
                </a:solidFill>
                <a:latin typeface="Arial" charset="0"/>
                <a:ea typeface="Arial" charset="0"/>
                <a:cs typeface="Arial" charset="0"/>
              </a:rPr>
              <a:t>Positive</a:t>
            </a:r>
            <a:r>
              <a:rPr lang="en-US" dirty="0">
                <a:latin typeface="Arial" charset="0"/>
                <a:ea typeface="Arial" charset="0"/>
                <a:cs typeface="Arial" charset="0"/>
              </a:rPr>
              <a:t>, </a:t>
            </a:r>
            <a:r>
              <a:rPr lang="en-US" dirty="0">
                <a:solidFill>
                  <a:srgbClr val="0D0EFF"/>
                </a:solidFill>
                <a:latin typeface="Arial" charset="0"/>
                <a:ea typeface="Arial" charset="0"/>
                <a:cs typeface="Arial" charset="0"/>
              </a:rPr>
              <a:t>negative</a:t>
            </a:r>
            <a:r>
              <a:rPr lang="en-US" dirty="0">
                <a:latin typeface="Arial" charset="0"/>
                <a:ea typeface="Arial" charset="0"/>
                <a:cs typeface="Arial" charset="0"/>
              </a:rPr>
              <a:t>, and </a:t>
            </a:r>
            <a:r>
              <a:rPr lang="en-US" dirty="0">
                <a:solidFill>
                  <a:srgbClr val="0D0EFF"/>
                </a:solidFill>
                <a:latin typeface="Arial" charset="0"/>
                <a:ea typeface="Arial" charset="0"/>
                <a:cs typeface="Arial" charset="0"/>
              </a:rPr>
              <a:t>neutral</a:t>
            </a:r>
            <a:r>
              <a:rPr lang="en-US" dirty="0">
                <a:latin typeface="Arial" charset="0"/>
                <a:ea typeface="Arial" charset="0"/>
                <a:cs typeface="Arial" charset="0"/>
              </a:rPr>
              <a:t> implications for privacy and well-being</a:t>
            </a:r>
          </a:p>
        </p:txBody>
      </p:sp>
      <p:sp>
        <p:nvSpPr>
          <p:cNvPr id="7" name="TextBox 6"/>
          <p:cNvSpPr txBox="1"/>
          <p:nvPr/>
        </p:nvSpPr>
        <p:spPr>
          <a:xfrm>
            <a:off x="8119548" y="603429"/>
            <a:ext cx="1313180" cy="369332"/>
          </a:xfrm>
          <a:prstGeom prst="rect">
            <a:avLst/>
          </a:prstGeom>
          <a:noFill/>
        </p:spPr>
        <p:txBody>
          <a:bodyPr wrap="none" rtlCol="0">
            <a:spAutoFit/>
          </a:bodyPr>
          <a:lstStyle/>
          <a:p>
            <a:r>
              <a:rPr lang="en-US" b="1" dirty="0">
                <a:latin typeface="Arial" charset="0"/>
                <a:ea typeface="Arial" charset="0"/>
                <a:cs typeface="Arial" charset="0"/>
              </a:rPr>
              <a:t>Outcomes</a:t>
            </a:r>
          </a:p>
        </p:txBody>
      </p:sp>
      <p:sp>
        <p:nvSpPr>
          <p:cNvPr id="4" name="Rectangle 3"/>
          <p:cNvSpPr/>
          <p:nvPr/>
        </p:nvSpPr>
        <p:spPr>
          <a:xfrm>
            <a:off x="5728138" y="906601"/>
            <a:ext cx="6096000" cy="5632311"/>
          </a:xfrm>
          <a:prstGeom prst="rect">
            <a:avLst/>
          </a:prstGeom>
        </p:spPr>
        <p:txBody>
          <a:bodyPr>
            <a:spAutoFit/>
          </a:bodyPr>
          <a:lstStyle/>
          <a:p>
            <a:pPr marL="342900" indent="-342900">
              <a:buAutoNum type="alphaLcParenBoth"/>
            </a:pPr>
            <a:r>
              <a:rPr lang="en-US" dirty="0">
                <a:latin typeface="Arial" charset="0"/>
                <a:ea typeface="Arial" charset="0"/>
                <a:cs typeface="Arial" charset="0"/>
              </a:rPr>
              <a:t>Your medical data is combined with that of many others. It is used to find a new cure for a previously deadly disease. Neither you nor anyone in your family has this disease.</a:t>
            </a:r>
          </a:p>
          <a:p>
            <a:pPr marL="342900" indent="-342900">
              <a:buAutoNum type="alphaLcParenBoth"/>
            </a:pPr>
            <a:endParaRPr lang="en-US" dirty="0">
              <a:latin typeface="Arial" charset="0"/>
              <a:ea typeface="Arial" charset="0"/>
              <a:cs typeface="Arial" charset="0"/>
            </a:endParaRPr>
          </a:p>
          <a:p>
            <a:pPr marL="342900" indent="-342900">
              <a:buAutoNum type="alphaLcParenBoth"/>
            </a:pPr>
            <a:r>
              <a:rPr lang="en-US" dirty="0">
                <a:latin typeface="Arial" charset="0"/>
                <a:ea typeface="Arial" charset="0"/>
                <a:cs typeface="Arial" charset="0"/>
              </a:rPr>
              <a:t>Your data is published with information that identifies you. You lose a job due to your genetic information, which falsely suggests you may later develop a serious medical condition. </a:t>
            </a:r>
          </a:p>
          <a:p>
            <a:pPr marL="342900" indent="-342900">
              <a:buAutoNum type="alphaLcParenBoth"/>
            </a:pPr>
            <a:endParaRPr lang="en-US" dirty="0">
              <a:latin typeface="Arial" charset="0"/>
              <a:ea typeface="Arial" charset="0"/>
              <a:cs typeface="Arial" charset="0"/>
            </a:endParaRPr>
          </a:p>
          <a:p>
            <a:pPr marL="342900" indent="-342900">
              <a:buAutoNum type="alphaLcParenBoth"/>
            </a:pPr>
            <a:r>
              <a:rPr lang="en-US" dirty="0">
                <a:latin typeface="Arial" charset="0"/>
                <a:ea typeface="Arial" charset="0"/>
                <a:cs typeface="Arial" charset="0"/>
              </a:rPr>
              <a:t>Your data is used to calculate the probability of certain diseases developing within your family. As a result, some of your relatives (but not you) see an increase of several hundred dollars a year in their health insurance premiums.</a:t>
            </a:r>
          </a:p>
          <a:p>
            <a:pPr marL="342900" indent="-342900">
              <a:buAutoNum type="alphaLcParenBoth"/>
            </a:pPr>
            <a:endParaRPr lang="en-US" dirty="0">
              <a:latin typeface="Arial" charset="0"/>
              <a:ea typeface="Arial" charset="0"/>
              <a:cs typeface="Arial" charset="0"/>
            </a:endParaRPr>
          </a:p>
          <a:p>
            <a:pPr marL="342900" indent="-342900">
              <a:buAutoNum type="alphaLcParenBoth"/>
            </a:pPr>
            <a:r>
              <a:rPr lang="en-US" dirty="0">
                <a:latin typeface="Arial" charset="0"/>
                <a:ea typeface="Arial" charset="0"/>
                <a:cs typeface="Arial" charset="0"/>
              </a:rPr>
              <a:t>Your test results reveal that you have a serious but treatable disease of which you were previously unaware. You receive treatment just in time to make a full recovery</a:t>
            </a:r>
          </a:p>
        </p:txBody>
      </p:sp>
      <p:pic>
        <p:nvPicPr>
          <p:cNvPr id="9" name="Picture 8" descr="&quot;&quot;">
            <a:extLst>
              <a:ext uri="{FF2B5EF4-FFF2-40B4-BE49-F238E27FC236}">
                <a16:creationId xmlns:a16="http://schemas.microsoft.com/office/drawing/2014/main" id="{E1DB7F1E-CE70-5F40-9659-6E9ED916BBB3}"/>
              </a:ext>
            </a:extLst>
          </p:cNvPr>
          <p:cNvPicPr>
            <a:picLocks noChangeAspect="1"/>
          </p:cNvPicPr>
          <p:nvPr/>
        </p:nvPicPr>
        <p:blipFill>
          <a:blip r:embed="rId2"/>
          <a:stretch>
            <a:fillRect/>
          </a:stretch>
        </p:blipFill>
        <p:spPr>
          <a:xfrm>
            <a:off x="4862085" y="5479187"/>
            <a:ext cx="914400" cy="914400"/>
          </a:xfrm>
          <a:prstGeom prst="rect">
            <a:avLst/>
          </a:prstGeom>
        </p:spPr>
      </p:pic>
      <p:pic>
        <p:nvPicPr>
          <p:cNvPr id="10" name="Picture 9" descr="&quot;&quot;">
            <a:extLst>
              <a:ext uri="{FF2B5EF4-FFF2-40B4-BE49-F238E27FC236}">
                <a16:creationId xmlns:a16="http://schemas.microsoft.com/office/drawing/2014/main" id="{5AB403B6-422E-E84D-AD09-383F4DA2EE90}"/>
              </a:ext>
            </a:extLst>
          </p:cNvPr>
          <p:cNvPicPr>
            <a:picLocks noChangeAspect="1"/>
          </p:cNvPicPr>
          <p:nvPr/>
        </p:nvPicPr>
        <p:blipFill>
          <a:blip r:embed="rId3"/>
          <a:stretch>
            <a:fillRect/>
          </a:stretch>
        </p:blipFill>
        <p:spPr>
          <a:xfrm>
            <a:off x="4813738" y="2442438"/>
            <a:ext cx="914400" cy="914400"/>
          </a:xfrm>
          <a:prstGeom prst="rect">
            <a:avLst/>
          </a:prstGeom>
        </p:spPr>
      </p:pic>
      <p:pic>
        <p:nvPicPr>
          <p:cNvPr id="11" name="Picture 10" descr="&quot;&quot;">
            <a:extLst>
              <a:ext uri="{FF2B5EF4-FFF2-40B4-BE49-F238E27FC236}">
                <a16:creationId xmlns:a16="http://schemas.microsoft.com/office/drawing/2014/main" id="{AAABB776-B014-B340-A3B6-C80F472F5526}"/>
              </a:ext>
            </a:extLst>
          </p:cNvPr>
          <p:cNvPicPr>
            <a:picLocks noChangeAspect="1"/>
          </p:cNvPicPr>
          <p:nvPr/>
        </p:nvPicPr>
        <p:blipFill>
          <a:blip r:embed="rId4"/>
          <a:stretch>
            <a:fillRect/>
          </a:stretch>
        </p:blipFill>
        <p:spPr>
          <a:xfrm>
            <a:off x="4862085" y="4037454"/>
            <a:ext cx="863600" cy="800100"/>
          </a:xfrm>
          <a:prstGeom prst="rect">
            <a:avLst/>
          </a:prstGeom>
        </p:spPr>
      </p:pic>
      <p:pic>
        <p:nvPicPr>
          <p:cNvPr id="12" name="Picture 11" descr="&quot;&quot;">
            <a:extLst>
              <a:ext uri="{FF2B5EF4-FFF2-40B4-BE49-F238E27FC236}">
                <a16:creationId xmlns:a16="http://schemas.microsoft.com/office/drawing/2014/main" id="{0E785DF6-97C0-EA42-8DBD-D3365126C6B1}"/>
              </a:ext>
            </a:extLst>
          </p:cNvPr>
          <p:cNvPicPr>
            <a:picLocks noChangeAspect="1"/>
          </p:cNvPicPr>
          <p:nvPr/>
        </p:nvPicPr>
        <p:blipFill>
          <a:blip r:embed="rId4"/>
          <a:stretch>
            <a:fillRect/>
          </a:stretch>
        </p:blipFill>
        <p:spPr>
          <a:xfrm>
            <a:off x="4813738" y="1114187"/>
            <a:ext cx="863600" cy="800100"/>
          </a:xfrm>
          <a:prstGeom prst="rect">
            <a:avLst/>
          </a:prstGeom>
        </p:spPr>
      </p:pic>
      <p:sp>
        <p:nvSpPr>
          <p:cNvPr id="5" name="Slide Number Placeholder 4"/>
          <p:cNvSpPr>
            <a:spLocks noGrp="1"/>
          </p:cNvSpPr>
          <p:nvPr>
            <p:ph type="sldNum" sz="quarter" idx="12"/>
          </p:nvPr>
        </p:nvSpPr>
        <p:spPr/>
        <p:txBody>
          <a:bodyPr/>
          <a:lstStyle/>
          <a:p>
            <a:fld id="{DE546FDB-379E-6644-BF18-5AA5854BF061}" type="slidenum">
              <a:rPr lang="en-US" smtClean="0"/>
              <a:t>33</a:t>
            </a:fld>
            <a:endParaRPr lang="en-US"/>
          </a:p>
        </p:txBody>
      </p:sp>
    </p:spTree>
    <p:extLst>
      <p:ext uri="{BB962C8B-B14F-4D97-AF65-F5344CB8AC3E}">
        <p14:creationId xmlns:p14="http://schemas.microsoft.com/office/powerpoint/2010/main" val="200510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814" y="160174"/>
            <a:ext cx="10515600" cy="864586"/>
          </a:xfrm>
        </p:spPr>
        <p:txBody>
          <a:bodyPr/>
          <a:lstStyle/>
          <a:p>
            <a:r>
              <a:rPr lang="en-US" b="1" dirty="0">
                <a:solidFill>
                  <a:srgbClr val="FF0000"/>
                </a:solidFill>
                <a:latin typeface="Arial" charset="0"/>
                <a:ea typeface="Arial" charset="0"/>
                <a:cs typeface="Arial" charset="0"/>
              </a:rPr>
              <a:t>Distribution of Westin Categories</a:t>
            </a:r>
          </a:p>
        </p:txBody>
      </p:sp>
      <p:pic>
        <p:nvPicPr>
          <p:cNvPr id="6146" name="Picture 2" descr="recent result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814" y="1458843"/>
            <a:ext cx="8718331" cy="524350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9175532" y="1872734"/>
            <a:ext cx="2753710" cy="4247317"/>
          </a:xfrm>
          <a:prstGeom prst="rect">
            <a:avLst/>
          </a:prstGeom>
        </p:spPr>
        <p:txBody>
          <a:bodyPr wrap="square">
            <a:spAutoFit/>
          </a:bodyPr>
          <a:lstStyle/>
          <a:p>
            <a:r>
              <a:rPr lang="en-US" dirty="0">
                <a:latin typeface="Arial" charset="0"/>
                <a:ea typeface="Arial" charset="0"/>
                <a:cs typeface="Arial" charset="0"/>
              </a:rPr>
              <a:t>Google Consumer Surveys (GCS)</a:t>
            </a:r>
          </a:p>
          <a:p>
            <a:pPr marL="285750" indent="-285750">
              <a:buFont typeface="Arial" charset="0"/>
              <a:buChar char="•"/>
            </a:pPr>
            <a:r>
              <a:rPr lang="en-US" dirty="0">
                <a:latin typeface="Arial" charset="0"/>
                <a:ea typeface="Arial" charset="0"/>
                <a:cs typeface="Arial" charset="0"/>
              </a:rPr>
              <a:t>GCS1 (same questions as Westin)</a:t>
            </a:r>
          </a:p>
          <a:p>
            <a:pPr marL="285750" indent="-285750">
              <a:buFont typeface="Arial" charset="0"/>
              <a:buChar char="•"/>
            </a:pPr>
            <a:endParaRPr lang="en-US" dirty="0">
              <a:latin typeface="Arial" charset="0"/>
              <a:ea typeface="Arial" charset="0"/>
              <a:cs typeface="Arial" charset="0"/>
            </a:endParaRPr>
          </a:p>
          <a:p>
            <a:pPr marL="285750" indent="-285750">
              <a:buFont typeface="Arial" charset="0"/>
              <a:buChar char="•"/>
            </a:pPr>
            <a:r>
              <a:rPr lang="en-US" dirty="0">
                <a:latin typeface="Arial" charset="0"/>
                <a:ea typeface="Arial" charset="0"/>
                <a:cs typeface="Arial" charset="0"/>
              </a:rPr>
              <a:t>GCS2 (were asked </a:t>
            </a:r>
            <a:r>
              <a:rPr lang="en-US" b="1" dirty="0">
                <a:latin typeface="Arial" charset="0"/>
                <a:ea typeface="Arial" charset="0"/>
                <a:cs typeface="Arial" charset="0"/>
              </a:rPr>
              <a:t>additional</a:t>
            </a:r>
            <a:r>
              <a:rPr lang="en-US" dirty="0">
                <a:latin typeface="Arial" charset="0"/>
                <a:ea typeface="Arial" charset="0"/>
                <a:cs typeface="Arial" charset="0"/>
              </a:rPr>
              <a:t> questions regarding privacy questions for specific brands)</a:t>
            </a:r>
          </a:p>
          <a:p>
            <a:pPr marL="742950" lvl="1" indent="-285750">
              <a:buFont typeface="Helvetica" charset="0"/>
              <a:buChar char="−"/>
            </a:pPr>
            <a:r>
              <a:rPr lang="en-US" dirty="0">
                <a:latin typeface="Arial" charset="0"/>
                <a:ea typeface="Arial" charset="0"/>
                <a:cs typeface="Arial" charset="0"/>
              </a:rPr>
              <a:t>Amazon, PayPal, Safeway, Visa, and Walmart</a:t>
            </a:r>
          </a:p>
          <a:p>
            <a:pPr marL="742950" lvl="1" indent="-285750">
              <a:buFont typeface="Helvetica" charset="0"/>
              <a:buChar char="−"/>
            </a:pPr>
            <a:endParaRPr lang="en-US" dirty="0">
              <a:latin typeface="Arial" charset="0"/>
              <a:ea typeface="Arial" charset="0"/>
              <a:cs typeface="Arial" charset="0"/>
            </a:endParaRPr>
          </a:p>
          <a:p>
            <a:pPr marL="742950" lvl="1" indent="-285750">
              <a:buFont typeface="Helvetica" charset="0"/>
              <a:buChar char="−"/>
            </a:pPr>
            <a:endParaRPr lang="en-US" dirty="0">
              <a:latin typeface="Arial" charset="0"/>
              <a:ea typeface="Arial" charset="0"/>
              <a:cs typeface="Arial" charset="0"/>
            </a:endParaRPr>
          </a:p>
        </p:txBody>
      </p:sp>
      <p:sp>
        <p:nvSpPr>
          <p:cNvPr id="6" name="Frame 5" descr="highlight"/>
          <p:cNvSpPr/>
          <p:nvPr/>
        </p:nvSpPr>
        <p:spPr>
          <a:xfrm>
            <a:off x="5123792" y="1872734"/>
            <a:ext cx="2349063" cy="4685722"/>
          </a:xfrm>
          <a:prstGeom prst="frame">
            <a:avLst>
              <a:gd name="adj1" fmla="val 245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Slide Number Placeholder 4"/>
          <p:cNvSpPr>
            <a:spLocks noGrp="1"/>
          </p:cNvSpPr>
          <p:nvPr>
            <p:ph type="sldNum" sz="quarter" idx="12"/>
          </p:nvPr>
        </p:nvSpPr>
        <p:spPr/>
        <p:txBody>
          <a:bodyPr/>
          <a:lstStyle/>
          <a:p>
            <a:fld id="{DE546FDB-379E-6644-BF18-5AA5854BF061}" type="slidenum">
              <a:rPr lang="en-US" smtClean="0"/>
              <a:t>34</a:t>
            </a:fld>
            <a:endParaRPr lang="en-US" dirty="0"/>
          </a:p>
        </p:txBody>
      </p:sp>
    </p:spTree>
    <p:extLst>
      <p:ext uri="{BB962C8B-B14F-4D97-AF65-F5344CB8AC3E}">
        <p14:creationId xmlns:p14="http://schemas.microsoft.com/office/powerpoint/2010/main" val="236930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5940"/>
            <a:ext cx="11585027" cy="848820"/>
          </a:xfrm>
        </p:spPr>
        <p:txBody>
          <a:bodyPr/>
          <a:lstStyle/>
          <a:p>
            <a:r>
              <a:rPr lang="en-US" b="1" dirty="0">
                <a:solidFill>
                  <a:srgbClr val="FF0000"/>
                </a:solidFill>
                <a:latin typeface="Arial" charset="0"/>
                <a:ea typeface="Arial" charset="0"/>
                <a:cs typeface="Arial" charset="0"/>
              </a:rPr>
              <a:t>Westin Categories vs Scenario Response</a:t>
            </a:r>
          </a:p>
        </p:txBody>
      </p:sp>
      <p:pic>
        <p:nvPicPr>
          <p:cNvPr id="3" name="Picture 2" descr="plot result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237" y="809127"/>
            <a:ext cx="7212880" cy="5912348"/>
          </a:xfrm>
          <a:prstGeom prst="rect">
            <a:avLst/>
          </a:prstGeom>
        </p:spPr>
      </p:pic>
      <p:sp>
        <p:nvSpPr>
          <p:cNvPr id="4" name="TextBox 3"/>
          <p:cNvSpPr txBox="1"/>
          <p:nvPr/>
        </p:nvSpPr>
        <p:spPr>
          <a:xfrm>
            <a:off x="8363606" y="1364644"/>
            <a:ext cx="3492063" cy="4832092"/>
          </a:xfrm>
          <a:prstGeom prst="rect">
            <a:avLst/>
          </a:prstGeom>
          <a:noFill/>
        </p:spPr>
        <p:txBody>
          <a:bodyPr wrap="square" rtlCol="0">
            <a:spAutoFit/>
          </a:bodyPr>
          <a:lstStyle/>
          <a:p>
            <a:pPr marL="285750" indent="-285750">
              <a:buFont typeface="Arial" charset="0"/>
              <a:buChar char="•"/>
            </a:pPr>
            <a:r>
              <a:rPr lang="en-US" sz="2400" dirty="0">
                <a:latin typeface="Arial" charset="0"/>
                <a:ea typeface="Arial" charset="0"/>
                <a:cs typeface="Arial" charset="0"/>
              </a:rPr>
              <a:t>Response: 5-point Likert scale, where 1 indicates ‘Not at all Likely’ to disclose and 5 indicates ‘Extremely Likely’ </a:t>
            </a:r>
            <a:r>
              <a:rPr lang="en-US" sz="2400" b="1" dirty="0">
                <a:latin typeface="Arial" charset="0"/>
                <a:ea typeface="Arial" charset="0"/>
                <a:cs typeface="Arial" charset="0"/>
              </a:rPr>
              <a:t>to disclose</a:t>
            </a:r>
          </a:p>
          <a:p>
            <a:pPr marL="285750" indent="-285750">
              <a:buFont typeface="Arial" charset="0"/>
              <a:buChar char="•"/>
            </a:pPr>
            <a:endParaRPr lang="en-US" sz="2400" dirty="0">
              <a:latin typeface="Arial" charset="0"/>
              <a:ea typeface="Arial" charset="0"/>
              <a:cs typeface="Arial" charset="0"/>
            </a:endParaRPr>
          </a:p>
          <a:p>
            <a:pPr marL="285750" indent="-285750">
              <a:buFont typeface="Arial" charset="0"/>
              <a:buChar char="•"/>
            </a:pPr>
            <a:endParaRPr lang="en-US" sz="2400" dirty="0">
              <a:solidFill>
                <a:srgbClr val="0D0EFF"/>
              </a:solidFill>
              <a:latin typeface="Arial" charset="0"/>
              <a:ea typeface="Arial" charset="0"/>
              <a:cs typeface="Arial" charset="0"/>
            </a:endParaRPr>
          </a:p>
          <a:p>
            <a:pPr marL="285750" indent="-285750">
              <a:buFont typeface="Arial" charset="0"/>
              <a:buChar char="•"/>
            </a:pPr>
            <a:r>
              <a:rPr lang="en-US" sz="2400" dirty="0">
                <a:solidFill>
                  <a:srgbClr val="0D0EFF"/>
                </a:solidFill>
                <a:latin typeface="Arial" charset="0"/>
                <a:ea typeface="Arial" charset="0"/>
                <a:cs typeface="Arial" charset="0"/>
              </a:rPr>
              <a:t>No significant difference between the response from different categories </a:t>
            </a:r>
          </a:p>
          <a:p>
            <a:endParaRPr lang="en-US" sz="2000" dirty="0"/>
          </a:p>
        </p:txBody>
      </p:sp>
      <p:sp>
        <p:nvSpPr>
          <p:cNvPr id="6" name="Rectangle 5">
            <a:extLst>
              <a:ext uri="{FF2B5EF4-FFF2-40B4-BE49-F238E27FC236}">
                <a16:creationId xmlns:a16="http://schemas.microsoft.com/office/drawing/2014/main" id="{B5515EF7-E50B-114D-A9C9-937DE025D554}"/>
              </a:ext>
            </a:extLst>
          </p:cNvPr>
          <p:cNvSpPr/>
          <p:nvPr/>
        </p:nvSpPr>
        <p:spPr>
          <a:xfrm>
            <a:off x="8717501" y="3653858"/>
            <a:ext cx="3138168" cy="646331"/>
          </a:xfrm>
          <a:prstGeom prst="rect">
            <a:avLst/>
          </a:prstGeom>
        </p:spPr>
        <p:txBody>
          <a:bodyPr wrap="square">
            <a:spAutoFit/>
          </a:bodyPr>
          <a:lstStyle/>
          <a:p>
            <a:r>
              <a:rPr lang="en-US" dirty="0"/>
              <a:t>“How likely would you be to [perform a given action]?</a:t>
            </a:r>
          </a:p>
        </p:txBody>
      </p:sp>
      <p:sp>
        <p:nvSpPr>
          <p:cNvPr id="5" name="Slide Number Placeholder 4"/>
          <p:cNvSpPr>
            <a:spLocks noGrp="1"/>
          </p:cNvSpPr>
          <p:nvPr>
            <p:ph type="sldNum" sz="quarter" idx="12"/>
          </p:nvPr>
        </p:nvSpPr>
        <p:spPr/>
        <p:txBody>
          <a:bodyPr/>
          <a:lstStyle/>
          <a:p>
            <a:fld id="{DE546FDB-379E-6644-BF18-5AA5854BF061}" type="slidenum">
              <a:rPr lang="en-US" smtClean="0"/>
              <a:t>35</a:t>
            </a:fld>
            <a:endParaRPr lang="en-US" dirty="0"/>
          </a:p>
        </p:txBody>
      </p:sp>
    </p:spTree>
    <p:extLst>
      <p:ext uri="{BB962C8B-B14F-4D97-AF65-F5344CB8AC3E}">
        <p14:creationId xmlns:p14="http://schemas.microsoft.com/office/powerpoint/2010/main" val="594002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814" y="160174"/>
            <a:ext cx="10515600" cy="848820"/>
          </a:xfrm>
        </p:spPr>
        <p:txBody>
          <a:bodyPr/>
          <a:lstStyle/>
          <a:p>
            <a:r>
              <a:rPr lang="en-US" b="1" dirty="0">
                <a:solidFill>
                  <a:srgbClr val="FF0000"/>
                </a:solidFill>
                <a:latin typeface="Arial" charset="0"/>
                <a:ea typeface="Arial" charset="0"/>
                <a:cs typeface="Arial" charset="0"/>
              </a:rPr>
              <a:t>Scenario Outcome Analysis</a:t>
            </a:r>
          </a:p>
        </p:txBody>
      </p:sp>
      <p:sp>
        <p:nvSpPr>
          <p:cNvPr id="5" name="Slide Number Placeholder 4"/>
          <p:cNvSpPr>
            <a:spLocks noGrp="1"/>
          </p:cNvSpPr>
          <p:nvPr>
            <p:ph type="sldNum" sz="quarter" idx="12"/>
          </p:nvPr>
        </p:nvSpPr>
        <p:spPr/>
        <p:txBody>
          <a:bodyPr/>
          <a:lstStyle/>
          <a:p>
            <a:fld id="{DE546FDB-379E-6644-BF18-5AA5854BF061}" type="slidenum">
              <a:rPr lang="en-US" smtClean="0"/>
              <a:t>36</a:t>
            </a:fld>
            <a:endParaRPr lang="en-US"/>
          </a:p>
        </p:txBody>
      </p:sp>
      <p:pic>
        <p:nvPicPr>
          <p:cNvPr id="3" name="Picture 2" descr="plot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814" y="1040476"/>
            <a:ext cx="11571890" cy="2594811"/>
          </a:xfrm>
          <a:prstGeom prst="rect">
            <a:avLst/>
          </a:prstGeom>
        </p:spPr>
      </p:pic>
      <p:pic>
        <p:nvPicPr>
          <p:cNvPr id="6" name="Picture 5" descr="plot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9024" y="269629"/>
            <a:ext cx="1994776" cy="888762"/>
          </a:xfrm>
          <a:prstGeom prst="rect">
            <a:avLst/>
          </a:prstGeom>
        </p:spPr>
      </p:pic>
      <p:sp>
        <p:nvSpPr>
          <p:cNvPr id="4" name="Rectangle 3"/>
          <p:cNvSpPr/>
          <p:nvPr/>
        </p:nvSpPr>
        <p:spPr>
          <a:xfrm>
            <a:off x="101600" y="3765154"/>
            <a:ext cx="11955518" cy="2677656"/>
          </a:xfrm>
          <a:prstGeom prst="rect">
            <a:avLst/>
          </a:prstGeom>
        </p:spPr>
        <p:txBody>
          <a:bodyPr wrap="square">
            <a:spAutoFit/>
          </a:bodyPr>
          <a:lstStyle/>
          <a:p>
            <a:pPr marL="285750" indent="-285750">
              <a:buFont typeface="Arial" charset="0"/>
              <a:buChar char="•"/>
            </a:pPr>
            <a:r>
              <a:rPr lang="en-US" sz="2400" dirty="0">
                <a:latin typeface="Arial" charset="0"/>
                <a:ea typeface="Arial" charset="0"/>
                <a:cs typeface="Arial" charset="0"/>
              </a:rPr>
              <a:t>The outcome response variable is the response to the question “</a:t>
            </a:r>
            <a:r>
              <a:rPr lang="en-US" sz="2400" b="1" dirty="0">
                <a:latin typeface="Arial" charset="0"/>
                <a:ea typeface="Arial" charset="0"/>
                <a:cs typeface="Arial" charset="0"/>
              </a:rPr>
              <a:t>How likely would you be to [disclosure specifics varied by scenario], knowing that this would be the only outcome</a:t>
            </a:r>
            <a:r>
              <a:rPr lang="en-US" sz="2400" dirty="0">
                <a:latin typeface="Arial" charset="0"/>
                <a:ea typeface="Arial" charset="0"/>
                <a:cs typeface="Arial" charset="0"/>
              </a:rPr>
              <a:t>?”</a:t>
            </a:r>
          </a:p>
          <a:p>
            <a:pPr marL="285750" indent="-285750">
              <a:buFont typeface="Arial" charset="0"/>
              <a:buChar char="•"/>
            </a:pPr>
            <a:r>
              <a:rPr lang="en-US" sz="2400" dirty="0">
                <a:latin typeface="Arial" charset="0"/>
                <a:ea typeface="Arial" charset="0"/>
                <a:cs typeface="Arial" charset="0"/>
              </a:rPr>
              <a:t>Westin’s categories doesn’t align with the outcome responses</a:t>
            </a:r>
          </a:p>
          <a:p>
            <a:pPr marL="742950" lvl="1" indent="-285750">
              <a:buFont typeface="Arial" charset="0"/>
              <a:buChar char="•"/>
            </a:pPr>
            <a:r>
              <a:rPr lang="en-US" sz="2400" dirty="0">
                <a:latin typeface="Arial" charset="0"/>
                <a:ea typeface="Arial" charset="0"/>
                <a:cs typeface="Arial" charset="0"/>
              </a:rPr>
              <a:t>you would expect bars of different colors having significantly different heights</a:t>
            </a:r>
          </a:p>
          <a:p>
            <a:pPr marL="742950" lvl="1" indent="-285750">
              <a:buFont typeface="Arial" charset="0"/>
              <a:buChar char="•"/>
            </a:pPr>
            <a:r>
              <a:rPr lang="en-US" sz="2400" dirty="0">
                <a:latin typeface="Arial" charset="0"/>
                <a:ea typeface="Arial" charset="0"/>
                <a:cs typeface="Arial" charset="0"/>
              </a:rPr>
              <a:t>e.g., fundamentalist reporting score close to 1 (not likely at all) whereas Unconcerned group reporting score close to 5 under </a:t>
            </a:r>
            <a:r>
              <a:rPr lang="en-US" sz="2400" b="1" dirty="0">
                <a:latin typeface="Arial" charset="0"/>
                <a:ea typeface="Arial" charset="0"/>
                <a:cs typeface="Arial" charset="0"/>
              </a:rPr>
              <a:t>specific outcomes (x-axis)</a:t>
            </a:r>
          </a:p>
        </p:txBody>
      </p:sp>
    </p:spTree>
    <p:extLst>
      <p:ext uri="{BB962C8B-B14F-4D97-AF65-F5344CB8AC3E}">
        <p14:creationId xmlns:p14="http://schemas.microsoft.com/office/powerpoint/2010/main" val="1613711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814" y="160174"/>
            <a:ext cx="10515600" cy="1055086"/>
          </a:xfrm>
        </p:spPr>
        <p:txBody>
          <a:bodyPr/>
          <a:lstStyle/>
          <a:p>
            <a:r>
              <a:rPr lang="en-US" b="1" dirty="0">
                <a:solidFill>
                  <a:srgbClr val="FF0000"/>
                </a:solidFill>
                <a:latin typeface="Arial" charset="0"/>
                <a:ea typeface="Arial" charset="0"/>
                <a:cs typeface="Arial" charset="0"/>
              </a:rPr>
              <a:t>New Westin Segmentation Technique</a:t>
            </a:r>
          </a:p>
        </p:txBody>
      </p:sp>
      <p:pic>
        <p:nvPicPr>
          <p:cNvPr id="4" name="Picture 3" descr="new segmentation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85736"/>
            <a:ext cx="6831242" cy="4870614"/>
          </a:xfrm>
          <a:prstGeom prst="rect">
            <a:avLst/>
          </a:prstGeom>
        </p:spPr>
      </p:pic>
      <p:sp>
        <p:nvSpPr>
          <p:cNvPr id="6" name="Donut 5" descr="&quot;&quot;"/>
          <p:cNvSpPr/>
          <p:nvPr/>
        </p:nvSpPr>
        <p:spPr>
          <a:xfrm>
            <a:off x="2201676" y="1215259"/>
            <a:ext cx="1213945" cy="1261241"/>
          </a:xfrm>
          <a:prstGeom prst="donut">
            <a:avLst>
              <a:gd name="adj" fmla="val 939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Donut 6" descr="&quot;&quot;"/>
          <p:cNvSpPr/>
          <p:nvPr/>
        </p:nvSpPr>
        <p:spPr>
          <a:xfrm>
            <a:off x="4375979" y="3213156"/>
            <a:ext cx="1213945" cy="1261241"/>
          </a:xfrm>
          <a:prstGeom prst="donut">
            <a:avLst>
              <a:gd name="adj" fmla="val 939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8" name="Donut 7" descr="&quot;&quot;"/>
          <p:cNvSpPr/>
          <p:nvPr/>
        </p:nvSpPr>
        <p:spPr>
          <a:xfrm>
            <a:off x="2201676" y="4411333"/>
            <a:ext cx="1213945" cy="1261241"/>
          </a:xfrm>
          <a:prstGeom prst="donut">
            <a:avLst>
              <a:gd name="adj" fmla="val 939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 name="TextBox 8"/>
          <p:cNvSpPr txBox="1"/>
          <p:nvPr/>
        </p:nvSpPr>
        <p:spPr>
          <a:xfrm>
            <a:off x="1337242" y="1384214"/>
            <a:ext cx="335348" cy="461665"/>
          </a:xfrm>
          <a:prstGeom prst="rect">
            <a:avLst/>
          </a:prstGeom>
          <a:noFill/>
        </p:spPr>
        <p:txBody>
          <a:bodyPr wrap="none" rtlCol="0">
            <a:spAutoFit/>
          </a:bodyPr>
          <a:lstStyle/>
          <a:p>
            <a:r>
              <a:rPr lang="en-US" sz="2400"/>
              <a:t>Y</a:t>
            </a:r>
          </a:p>
        </p:txBody>
      </p:sp>
      <p:sp>
        <p:nvSpPr>
          <p:cNvPr id="10" name="TextBox 9"/>
          <p:cNvSpPr txBox="1"/>
          <p:nvPr/>
        </p:nvSpPr>
        <p:spPr>
          <a:xfrm>
            <a:off x="4009099" y="3413643"/>
            <a:ext cx="335348" cy="461665"/>
          </a:xfrm>
          <a:prstGeom prst="rect">
            <a:avLst/>
          </a:prstGeom>
          <a:noFill/>
        </p:spPr>
        <p:txBody>
          <a:bodyPr wrap="none" rtlCol="0">
            <a:spAutoFit/>
          </a:bodyPr>
          <a:lstStyle/>
          <a:p>
            <a:r>
              <a:rPr lang="en-US" sz="2400"/>
              <a:t>Y</a:t>
            </a:r>
          </a:p>
        </p:txBody>
      </p:sp>
      <p:sp>
        <p:nvSpPr>
          <p:cNvPr id="11" name="TextBox 10"/>
          <p:cNvSpPr txBox="1"/>
          <p:nvPr/>
        </p:nvSpPr>
        <p:spPr>
          <a:xfrm>
            <a:off x="2808648" y="4550073"/>
            <a:ext cx="335348" cy="461665"/>
          </a:xfrm>
          <a:prstGeom prst="rect">
            <a:avLst/>
          </a:prstGeom>
          <a:noFill/>
        </p:spPr>
        <p:txBody>
          <a:bodyPr wrap="none" rtlCol="0">
            <a:spAutoFit/>
          </a:bodyPr>
          <a:lstStyle/>
          <a:p>
            <a:r>
              <a:rPr lang="en-US" sz="2400"/>
              <a:t>Y</a:t>
            </a:r>
          </a:p>
        </p:txBody>
      </p:sp>
      <p:sp>
        <p:nvSpPr>
          <p:cNvPr id="12" name="TextBox 11"/>
          <p:cNvSpPr txBox="1"/>
          <p:nvPr/>
        </p:nvSpPr>
        <p:spPr>
          <a:xfrm>
            <a:off x="1852008" y="5187620"/>
            <a:ext cx="335348" cy="461665"/>
          </a:xfrm>
          <a:prstGeom prst="rect">
            <a:avLst/>
          </a:prstGeom>
          <a:noFill/>
        </p:spPr>
        <p:txBody>
          <a:bodyPr wrap="none" rtlCol="0">
            <a:spAutoFit/>
          </a:bodyPr>
          <a:lstStyle/>
          <a:p>
            <a:r>
              <a:rPr lang="en-US" sz="2400"/>
              <a:t>Y</a:t>
            </a:r>
          </a:p>
        </p:txBody>
      </p:sp>
      <p:sp>
        <p:nvSpPr>
          <p:cNvPr id="13" name="TextBox 12"/>
          <p:cNvSpPr txBox="1"/>
          <p:nvPr/>
        </p:nvSpPr>
        <p:spPr>
          <a:xfrm>
            <a:off x="4273501" y="4474397"/>
            <a:ext cx="383438" cy="461665"/>
          </a:xfrm>
          <a:prstGeom prst="rect">
            <a:avLst/>
          </a:prstGeom>
          <a:noFill/>
        </p:spPr>
        <p:txBody>
          <a:bodyPr wrap="none" rtlCol="0">
            <a:spAutoFit/>
          </a:bodyPr>
          <a:lstStyle/>
          <a:p>
            <a:r>
              <a:rPr lang="en-US" sz="2400" dirty="0"/>
              <a:t>N</a:t>
            </a:r>
          </a:p>
        </p:txBody>
      </p:sp>
      <p:sp>
        <p:nvSpPr>
          <p:cNvPr id="14" name="TextBox 13"/>
          <p:cNvSpPr txBox="1"/>
          <p:nvPr/>
        </p:nvSpPr>
        <p:spPr>
          <a:xfrm>
            <a:off x="5613881" y="3413643"/>
            <a:ext cx="383438" cy="461665"/>
          </a:xfrm>
          <a:prstGeom prst="rect">
            <a:avLst/>
          </a:prstGeom>
          <a:noFill/>
        </p:spPr>
        <p:txBody>
          <a:bodyPr wrap="none" rtlCol="0">
            <a:spAutoFit/>
          </a:bodyPr>
          <a:lstStyle/>
          <a:p>
            <a:r>
              <a:rPr lang="en-US" sz="2400" dirty="0"/>
              <a:t>N</a:t>
            </a:r>
          </a:p>
        </p:txBody>
      </p:sp>
      <p:sp>
        <p:nvSpPr>
          <p:cNvPr id="15" name="TextBox 14"/>
          <p:cNvSpPr txBox="1"/>
          <p:nvPr/>
        </p:nvSpPr>
        <p:spPr>
          <a:xfrm>
            <a:off x="3461123" y="5207402"/>
            <a:ext cx="383438" cy="461665"/>
          </a:xfrm>
          <a:prstGeom prst="rect">
            <a:avLst/>
          </a:prstGeom>
          <a:noFill/>
        </p:spPr>
        <p:txBody>
          <a:bodyPr wrap="none" rtlCol="0">
            <a:spAutoFit/>
          </a:bodyPr>
          <a:lstStyle/>
          <a:p>
            <a:r>
              <a:rPr lang="en-US" sz="2400" dirty="0"/>
              <a:t>N</a:t>
            </a:r>
          </a:p>
        </p:txBody>
      </p:sp>
      <p:sp>
        <p:nvSpPr>
          <p:cNvPr id="16" name="TextBox 15"/>
          <p:cNvSpPr txBox="1"/>
          <p:nvPr/>
        </p:nvSpPr>
        <p:spPr>
          <a:xfrm>
            <a:off x="3874266" y="1421040"/>
            <a:ext cx="383438" cy="461665"/>
          </a:xfrm>
          <a:prstGeom prst="rect">
            <a:avLst/>
          </a:prstGeom>
          <a:noFill/>
        </p:spPr>
        <p:txBody>
          <a:bodyPr wrap="square" rtlCol="0">
            <a:spAutoFit/>
          </a:bodyPr>
          <a:lstStyle/>
          <a:p>
            <a:r>
              <a:rPr lang="en-US" sz="2400" dirty="0"/>
              <a:t>N</a:t>
            </a:r>
          </a:p>
        </p:txBody>
      </p:sp>
      <p:pic>
        <p:nvPicPr>
          <p:cNvPr id="3" name="Picture 2" descr="&quot;&quo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7319" y="1384214"/>
            <a:ext cx="6030917" cy="2360627"/>
          </a:xfrm>
          <a:prstGeom prst="rect">
            <a:avLst/>
          </a:prstGeom>
        </p:spPr>
      </p:pic>
      <p:sp>
        <p:nvSpPr>
          <p:cNvPr id="17" name="TextBox 16">
            <a:extLst>
              <a:ext uri="{FF2B5EF4-FFF2-40B4-BE49-F238E27FC236}">
                <a16:creationId xmlns:a16="http://schemas.microsoft.com/office/drawing/2014/main" id="{F2E516E9-7E29-0048-9287-E99F0B1D9D40}"/>
              </a:ext>
            </a:extLst>
          </p:cNvPr>
          <p:cNvSpPr txBox="1"/>
          <p:nvPr/>
        </p:nvSpPr>
        <p:spPr>
          <a:xfrm>
            <a:off x="7320647" y="5584805"/>
            <a:ext cx="3384260" cy="954107"/>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Likert scale of 1-4:</a:t>
            </a:r>
          </a:p>
          <a:p>
            <a:r>
              <a:rPr lang="en-US" sz="2800" dirty="0">
                <a:latin typeface="Arial" panose="020B0604020202020204" pitchFamily="34" charset="0"/>
                <a:cs typeface="Arial" panose="020B0604020202020204" pitchFamily="34" charset="0"/>
              </a:rPr>
              <a:t>1: Strongly disagree</a:t>
            </a:r>
          </a:p>
        </p:txBody>
      </p:sp>
      <p:sp>
        <p:nvSpPr>
          <p:cNvPr id="5" name="Slide Number Placeholder 4"/>
          <p:cNvSpPr>
            <a:spLocks noGrp="1"/>
          </p:cNvSpPr>
          <p:nvPr>
            <p:ph type="sldNum" sz="quarter" idx="12"/>
          </p:nvPr>
        </p:nvSpPr>
        <p:spPr/>
        <p:txBody>
          <a:bodyPr/>
          <a:lstStyle/>
          <a:p>
            <a:fld id="{DE546FDB-379E-6644-BF18-5AA5854BF061}" type="slidenum">
              <a:rPr lang="en-US" smtClean="0"/>
              <a:t>37</a:t>
            </a:fld>
            <a:endParaRPr lang="en-US" dirty="0"/>
          </a:p>
        </p:txBody>
      </p:sp>
      <p:sp>
        <p:nvSpPr>
          <p:cNvPr id="18" name="TextBox 17">
            <a:extLst>
              <a:ext uri="{FF2B5EF4-FFF2-40B4-BE49-F238E27FC236}">
                <a16:creationId xmlns:a16="http://schemas.microsoft.com/office/drawing/2014/main" id="{774E084C-782D-BF49-82D4-72311F2F8793}"/>
              </a:ext>
            </a:extLst>
          </p:cNvPr>
          <p:cNvSpPr txBox="1"/>
          <p:nvPr/>
        </p:nvSpPr>
        <p:spPr>
          <a:xfrm>
            <a:off x="7188201" y="4127265"/>
            <a:ext cx="4588430" cy="923330"/>
          </a:xfrm>
          <a:prstGeom prst="rect">
            <a:avLst/>
          </a:prstGeom>
          <a:noFill/>
          <a:ln>
            <a:solidFill>
              <a:schemeClr val="accent2">
                <a:lumMod val="60000"/>
                <a:lumOff val="40000"/>
              </a:schemeClr>
            </a:solidFill>
          </a:ln>
        </p:spPr>
        <p:txBody>
          <a:bodyPr wrap="square" rtlCol="0">
            <a:spAutoFit/>
          </a:bodyPr>
          <a:lstStyle/>
          <a:p>
            <a:r>
              <a:rPr lang="en-US" dirty="0">
                <a:latin typeface="Arial" panose="020B0604020202020204" pitchFamily="34" charset="0"/>
                <a:cs typeface="Arial" panose="020B0604020202020204" pitchFamily="34" charset="0"/>
              </a:rPr>
              <a:t>Q1: Users lost control of data</a:t>
            </a:r>
          </a:p>
          <a:p>
            <a:r>
              <a:rPr lang="en-US" dirty="0">
                <a:latin typeface="Arial" panose="020B0604020202020204" pitchFamily="34" charset="0"/>
                <a:cs typeface="Arial" panose="020B0604020202020204" pitchFamily="34" charset="0"/>
              </a:rPr>
              <a:t>Q2: Companies care about you</a:t>
            </a:r>
          </a:p>
          <a:p>
            <a:r>
              <a:rPr lang="en-US" dirty="0">
                <a:latin typeface="Arial" panose="020B0604020202020204" pitchFamily="34" charset="0"/>
                <a:cs typeface="Arial" panose="020B0604020202020204" pitchFamily="34" charset="0"/>
              </a:rPr>
              <a:t>Q3: Enough law exists to regulate things</a:t>
            </a:r>
          </a:p>
        </p:txBody>
      </p:sp>
    </p:spTree>
    <p:extLst>
      <p:ext uri="{BB962C8B-B14F-4D97-AF65-F5344CB8AC3E}">
        <p14:creationId xmlns:p14="http://schemas.microsoft.com/office/powerpoint/2010/main" val="1563616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91814" y="160174"/>
            <a:ext cx="10515600" cy="1055086"/>
          </a:xfrm>
        </p:spPr>
        <p:txBody>
          <a:bodyPr/>
          <a:lstStyle/>
          <a:p>
            <a:r>
              <a:rPr lang="en-US" b="1" dirty="0">
                <a:solidFill>
                  <a:srgbClr val="FF0000"/>
                </a:solidFill>
                <a:latin typeface="Arial" charset="0"/>
                <a:ea typeface="Arial" charset="0"/>
                <a:cs typeface="Arial" charset="0"/>
              </a:rPr>
              <a:t>Impact of brand name</a:t>
            </a:r>
          </a:p>
        </p:txBody>
      </p:sp>
      <p:sp>
        <p:nvSpPr>
          <p:cNvPr id="5" name="Rectangle 4"/>
          <p:cNvSpPr/>
          <p:nvPr/>
        </p:nvSpPr>
        <p:spPr>
          <a:xfrm>
            <a:off x="258817" y="1306710"/>
            <a:ext cx="11521965" cy="5232202"/>
          </a:xfrm>
          <a:prstGeom prst="rect">
            <a:avLst/>
          </a:prstGeom>
        </p:spPr>
        <p:txBody>
          <a:bodyPr wrap="square">
            <a:spAutoFit/>
          </a:bodyPr>
          <a:lstStyle/>
          <a:p>
            <a:pPr marL="457200" indent="-457200">
              <a:buFont typeface="Arial" charset="0"/>
              <a:buChar char="•"/>
            </a:pPr>
            <a:r>
              <a:rPr lang="en-US" sz="2800" dirty="0">
                <a:latin typeface="Arial" charset="0"/>
                <a:ea typeface="Arial" charset="0"/>
                <a:cs typeface="Arial" charset="0"/>
              </a:rPr>
              <a:t>Understand whether making Westin questions more specific has an effect (mentioning specific brand like Amazon, PayPal, Safeway, Visa, and Walmart instead of generic ‘company’)</a:t>
            </a:r>
          </a:p>
          <a:p>
            <a:pPr marL="457200" indent="-457200">
              <a:buFont typeface="Arial" charset="0"/>
              <a:buChar char="•"/>
            </a:pPr>
            <a:endParaRPr lang="en-US" sz="1400" dirty="0">
              <a:latin typeface="Arial" charset="0"/>
              <a:ea typeface="Arial" charset="0"/>
              <a:cs typeface="Arial" charset="0"/>
            </a:endParaRPr>
          </a:p>
          <a:p>
            <a:pPr marL="457200" indent="-457200">
              <a:buFont typeface="Arial" charset="0"/>
              <a:buChar char="•"/>
            </a:pPr>
            <a:r>
              <a:rPr lang="en-US" sz="2800" dirty="0">
                <a:latin typeface="Arial" charset="0"/>
                <a:ea typeface="Arial" charset="0"/>
                <a:cs typeface="Arial" charset="0"/>
              </a:rPr>
              <a:t>Survey with 6000 participants (GCS2 data set)</a:t>
            </a:r>
          </a:p>
          <a:p>
            <a:pPr marL="457200" indent="-457200">
              <a:buFont typeface="Arial" charset="0"/>
              <a:buChar char="•"/>
            </a:pPr>
            <a:endParaRPr lang="en-US" sz="1600" dirty="0">
              <a:latin typeface="Arial" charset="0"/>
              <a:ea typeface="Arial" charset="0"/>
              <a:cs typeface="Arial" charset="0"/>
            </a:endParaRPr>
          </a:p>
          <a:p>
            <a:pPr marL="457200" indent="-457200">
              <a:buFont typeface="Arial" charset="0"/>
              <a:buChar char="•"/>
            </a:pPr>
            <a:r>
              <a:rPr lang="en-US" sz="2800" dirty="0">
                <a:latin typeface="Arial" charset="0"/>
                <a:ea typeface="Arial" charset="0"/>
                <a:cs typeface="Arial" charset="0"/>
              </a:rPr>
              <a:t>For the original Westin questions: 37% fundamentalists, 58% pragmatists and 5% unconcerned. </a:t>
            </a:r>
          </a:p>
          <a:p>
            <a:pPr marL="457200" indent="-457200">
              <a:buFont typeface="Arial" charset="0"/>
              <a:buChar char="•"/>
            </a:pPr>
            <a:endParaRPr lang="en-US" sz="1400" dirty="0">
              <a:latin typeface="Arial" charset="0"/>
              <a:ea typeface="Arial" charset="0"/>
              <a:cs typeface="Arial" charset="0"/>
            </a:endParaRPr>
          </a:p>
          <a:p>
            <a:pPr marL="457200" indent="-457200">
              <a:buFont typeface="Arial" charset="0"/>
              <a:buChar char="•"/>
            </a:pPr>
            <a:r>
              <a:rPr lang="en-US" sz="2800" dirty="0">
                <a:latin typeface="Arial" charset="0"/>
                <a:ea typeface="Arial" charset="0"/>
                <a:cs typeface="Arial" charset="0"/>
              </a:rPr>
              <a:t>The proportion of fundamentalists was smaller for all brands (18% for Amazon and 34% for Walmart), with the proportion of unconcerned growing in all cases (to 25% for Amazon and 16% for Walmart).</a:t>
            </a:r>
          </a:p>
        </p:txBody>
      </p:sp>
      <p:sp>
        <p:nvSpPr>
          <p:cNvPr id="4" name="Slide Number Placeholder 3"/>
          <p:cNvSpPr>
            <a:spLocks noGrp="1"/>
          </p:cNvSpPr>
          <p:nvPr>
            <p:ph type="sldNum" sz="quarter" idx="12"/>
          </p:nvPr>
        </p:nvSpPr>
        <p:spPr/>
        <p:txBody>
          <a:bodyPr/>
          <a:lstStyle/>
          <a:p>
            <a:fld id="{3E5BF5F9-4D9A-9543-85E8-59158CD2B6EB}" type="slidenum">
              <a:rPr lang="en-US" smtClean="0"/>
              <a:t>38</a:t>
            </a:fld>
            <a:endParaRPr lang="en-US"/>
          </a:p>
        </p:txBody>
      </p:sp>
    </p:spTree>
    <p:extLst>
      <p:ext uri="{BB962C8B-B14F-4D97-AF65-F5344CB8AC3E}">
        <p14:creationId xmlns:p14="http://schemas.microsoft.com/office/powerpoint/2010/main" val="15411782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814" y="160173"/>
            <a:ext cx="10515600" cy="1325563"/>
          </a:xfrm>
        </p:spPr>
        <p:txBody>
          <a:bodyPr/>
          <a:lstStyle/>
          <a:p>
            <a:r>
              <a:rPr lang="en-US" b="1" dirty="0">
                <a:solidFill>
                  <a:srgbClr val="FF0000"/>
                </a:solidFill>
                <a:latin typeface="Arial" charset="0"/>
                <a:ea typeface="Arial" charset="0"/>
                <a:cs typeface="Arial" charset="0"/>
              </a:rPr>
              <a:t>Implications of the study</a:t>
            </a:r>
          </a:p>
        </p:txBody>
      </p:sp>
      <p:sp>
        <p:nvSpPr>
          <p:cNvPr id="3" name="Rectangle 2"/>
          <p:cNvSpPr/>
          <p:nvPr/>
        </p:nvSpPr>
        <p:spPr>
          <a:xfrm>
            <a:off x="804041" y="1798525"/>
            <a:ext cx="10431517" cy="4031873"/>
          </a:xfrm>
          <a:prstGeom prst="rect">
            <a:avLst/>
          </a:prstGeom>
        </p:spPr>
        <p:txBody>
          <a:bodyPr wrap="square">
            <a:spAutoFit/>
          </a:bodyPr>
          <a:lstStyle/>
          <a:p>
            <a:pPr marL="285750" indent="-285750">
              <a:buFont typeface="Wingdings" charset="2"/>
              <a:buChar char="§"/>
            </a:pPr>
            <a:r>
              <a:rPr lang="en-US" sz="3200" dirty="0">
                <a:latin typeface="Arial" charset="0"/>
                <a:ea typeface="Arial" charset="0"/>
                <a:cs typeface="Arial" charset="0"/>
              </a:rPr>
              <a:t>Negative result for Westin: No evidence to demonstrate correlation between Westin categories and </a:t>
            </a:r>
          </a:p>
          <a:p>
            <a:pPr marL="742950" lvl="1" indent="-285750">
              <a:buFont typeface="Arial" charset="0"/>
              <a:buChar char="•"/>
            </a:pPr>
            <a:r>
              <a:rPr lang="en-US" sz="3200" dirty="0">
                <a:latin typeface="Arial" charset="0"/>
                <a:ea typeface="Arial" charset="0"/>
                <a:cs typeface="Arial" charset="0"/>
              </a:rPr>
              <a:t>Behavioral intentions </a:t>
            </a:r>
          </a:p>
          <a:p>
            <a:pPr marL="742950" lvl="1" indent="-285750">
              <a:buFont typeface="Arial" charset="0"/>
              <a:buChar char="•"/>
            </a:pPr>
            <a:r>
              <a:rPr lang="en-US" sz="3200" dirty="0">
                <a:latin typeface="Arial" charset="0"/>
                <a:ea typeface="Arial" charset="0"/>
                <a:cs typeface="Arial" charset="0"/>
              </a:rPr>
              <a:t>Responses to consequences </a:t>
            </a:r>
          </a:p>
          <a:p>
            <a:pPr marL="285750" indent="-285750">
              <a:buFont typeface="Arial" charset="0"/>
              <a:buChar char="•"/>
            </a:pPr>
            <a:endParaRPr lang="en-US" sz="3200" dirty="0">
              <a:latin typeface="Arial" charset="0"/>
              <a:ea typeface="Arial" charset="0"/>
              <a:cs typeface="Arial" charset="0"/>
            </a:endParaRPr>
          </a:p>
          <a:p>
            <a:pPr marL="285750" indent="-285750">
              <a:buFont typeface="Wingdings" charset="2"/>
              <a:buChar char="§"/>
            </a:pPr>
            <a:r>
              <a:rPr lang="en-US" sz="3200" dirty="0">
                <a:latin typeface="Arial" charset="0"/>
                <a:ea typeface="Arial" charset="0"/>
                <a:cs typeface="Arial" charset="0"/>
              </a:rPr>
              <a:t>Privacy segmentations (such as Westin’s) reach the limit for predicting privacy choices across diverse real life privacy conditions</a:t>
            </a:r>
          </a:p>
        </p:txBody>
      </p:sp>
      <p:sp>
        <p:nvSpPr>
          <p:cNvPr id="5" name="Slide Number Placeholder 4"/>
          <p:cNvSpPr>
            <a:spLocks noGrp="1"/>
          </p:cNvSpPr>
          <p:nvPr>
            <p:ph type="sldNum" sz="quarter" idx="12"/>
          </p:nvPr>
        </p:nvSpPr>
        <p:spPr/>
        <p:txBody>
          <a:bodyPr/>
          <a:lstStyle/>
          <a:p>
            <a:fld id="{DE546FDB-379E-6644-BF18-5AA5854BF061}" type="slidenum">
              <a:rPr lang="en-US" smtClean="0"/>
              <a:t>39</a:t>
            </a:fld>
            <a:endParaRPr lang="en-US"/>
          </a:p>
        </p:txBody>
      </p:sp>
    </p:spTree>
    <p:extLst>
      <p:ext uri="{BB962C8B-B14F-4D97-AF65-F5344CB8AC3E}">
        <p14:creationId xmlns:p14="http://schemas.microsoft.com/office/powerpoint/2010/main" val="1460414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814" y="160173"/>
            <a:ext cx="10515600" cy="1325563"/>
          </a:xfrm>
        </p:spPr>
        <p:txBody>
          <a:bodyPr/>
          <a:lstStyle/>
          <a:p>
            <a:r>
              <a:rPr lang="en-US" b="1" dirty="0">
                <a:solidFill>
                  <a:srgbClr val="FF0000"/>
                </a:solidFill>
                <a:latin typeface="Arial" charset="0"/>
                <a:ea typeface="Arial" charset="0"/>
                <a:cs typeface="Arial" charset="0"/>
              </a:rPr>
              <a:t>How can we help users manage their privacy settings?</a:t>
            </a:r>
          </a:p>
        </p:txBody>
      </p:sp>
      <p:sp>
        <p:nvSpPr>
          <p:cNvPr id="6" name="Rectangle 5"/>
          <p:cNvSpPr/>
          <p:nvPr/>
        </p:nvSpPr>
        <p:spPr>
          <a:xfrm>
            <a:off x="541620" y="2073788"/>
            <a:ext cx="4754280" cy="3108543"/>
          </a:xfrm>
          <a:prstGeom prst="rect">
            <a:avLst/>
          </a:prstGeom>
        </p:spPr>
        <p:txBody>
          <a:bodyPr wrap="square">
            <a:spAutoFit/>
          </a:bodyPr>
          <a:lstStyle/>
          <a:p>
            <a:pPr marL="457200" indent="-457200">
              <a:buFont typeface="Arial" charset="0"/>
              <a:buChar char="•"/>
            </a:pPr>
            <a:endParaRPr lang="en-US" sz="2800" dirty="0">
              <a:latin typeface="Arial" charset="0"/>
              <a:ea typeface="Arial" charset="0"/>
              <a:cs typeface="Arial" charset="0"/>
            </a:endParaRPr>
          </a:p>
          <a:p>
            <a:pPr marL="457200" indent="-457200">
              <a:buFont typeface="Arial" charset="0"/>
              <a:buChar char="•"/>
            </a:pPr>
            <a:r>
              <a:rPr lang="en-US" sz="2800" dirty="0">
                <a:latin typeface="Arial" charset="0"/>
                <a:ea typeface="Arial" charset="0"/>
                <a:cs typeface="Arial" charset="0"/>
              </a:rPr>
              <a:t>Privacy assistants step users through key settings</a:t>
            </a:r>
          </a:p>
          <a:p>
            <a:pPr marL="457200" indent="-457200">
              <a:buFont typeface="Arial" charset="0"/>
              <a:buChar char="•"/>
            </a:pPr>
            <a:endParaRPr lang="en-US" sz="2800" dirty="0">
              <a:latin typeface="Arial" charset="0"/>
              <a:ea typeface="Arial" charset="0"/>
              <a:cs typeface="Arial" charset="0"/>
            </a:endParaRPr>
          </a:p>
          <a:p>
            <a:pPr marL="457200" indent="-457200">
              <a:buFont typeface="Arial" charset="0"/>
              <a:buChar char="•"/>
            </a:pPr>
            <a:r>
              <a:rPr lang="en-US" sz="2800" dirty="0">
                <a:latin typeface="Arial" charset="0"/>
                <a:ea typeface="Arial" charset="0"/>
                <a:cs typeface="Arial" charset="0"/>
              </a:rPr>
              <a:t>But how can assistants understand my needs?</a:t>
            </a:r>
          </a:p>
        </p:txBody>
      </p:sp>
      <p:pic>
        <p:nvPicPr>
          <p:cNvPr id="1026" name="Picture 2" descr="FB privacy setting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6490" y="1342476"/>
            <a:ext cx="5268310" cy="501387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DE546FDB-379E-6644-BF18-5AA5854BF061}" type="slidenum">
              <a:rPr lang="en-US" smtClean="0"/>
              <a:t>4</a:t>
            </a:fld>
            <a:endParaRPr lang="en-US"/>
          </a:p>
        </p:txBody>
      </p:sp>
    </p:spTree>
    <p:extLst>
      <p:ext uri="{BB962C8B-B14F-4D97-AF65-F5344CB8AC3E}">
        <p14:creationId xmlns:p14="http://schemas.microsoft.com/office/powerpoint/2010/main" val="13956431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89189-ED6C-AC41-A3B5-756874B9508A}"/>
              </a:ext>
            </a:extLst>
          </p:cNvPr>
          <p:cNvSpPr>
            <a:spLocks noGrp="1"/>
          </p:cNvSpPr>
          <p:nvPr>
            <p:ph type="title"/>
          </p:nvPr>
        </p:nvSpPr>
        <p:spPr/>
        <p:txBody>
          <a:bodyPr/>
          <a:lstStyle/>
          <a:p>
            <a:r>
              <a:rPr lang="en-US" dirty="0">
                <a:latin typeface="Arial" charset="0"/>
                <a:ea typeface="Arial" charset="0"/>
                <a:cs typeface="Arial" charset="0"/>
              </a:rPr>
              <a:t>Logistics</a:t>
            </a:r>
            <a:endParaRPr lang="en-US" dirty="0"/>
          </a:p>
        </p:txBody>
      </p:sp>
      <p:sp>
        <p:nvSpPr>
          <p:cNvPr id="3" name="Rectangle 2"/>
          <p:cNvSpPr/>
          <p:nvPr/>
        </p:nvSpPr>
        <p:spPr>
          <a:xfrm>
            <a:off x="491729" y="2476500"/>
            <a:ext cx="10671572" cy="1384995"/>
          </a:xfrm>
          <a:prstGeom prst="rect">
            <a:avLst/>
          </a:prstGeom>
        </p:spPr>
        <p:txBody>
          <a:bodyPr wrap="square">
            <a:spAutoFit/>
          </a:bodyPr>
          <a:lstStyle/>
          <a:p>
            <a:pPr marL="457200" indent="-457200">
              <a:buFont typeface="Arial" charset="0"/>
              <a:buChar char="•"/>
            </a:pPr>
            <a:r>
              <a:rPr lang="en-US" sz="2800" dirty="0">
                <a:latin typeface="Arial" charset="0"/>
                <a:ea typeface="Arial" charset="0"/>
                <a:cs typeface="Arial" charset="0"/>
              </a:rPr>
              <a:t>Home work 5 released. Due Nov. 06, @11:59pm</a:t>
            </a:r>
          </a:p>
          <a:p>
            <a:pPr marL="914400" lvl="1" indent="-457200">
              <a:buFont typeface="Arial" charset="0"/>
              <a:buChar char="•"/>
            </a:pPr>
            <a:r>
              <a:rPr lang="en-US" sz="2800" dirty="0">
                <a:latin typeface="Arial" charset="0"/>
                <a:ea typeface="Arial" charset="0"/>
                <a:cs typeface="Arial" charset="0"/>
              </a:rPr>
              <a:t>Best 4 out of 5 will count towards final grade.</a:t>
            </a:r>
          </a:p>
          <a:p>
            <a:pPr marL="457200" indent="-457200">
              <a:buFont typeface="Arial" charset="0"/>
              <a:buChar char="•"/>
            </a:pPr>
            <a:endParaRPr lang="en-US" sz="2800" dirty="0">
              <a:latin typeface="Arial" charset="0"/>
              <a:ea typeface="Arial" charset="0"/>
              <a:cs typeface="Arial" charset="0"/>
            </a:endParaRPr>
          </a:p>
        </p:txBody>
      </p:sp>
      <p:sp>
        <p:nvSpPr>
          <p:cNvPr id="4" name="Slide Number Placeholder 3"/>
          <p:cNvSpPr>
            <a:spLocks noGrp="1"/>
          </p:cNvSpPr>
          <p:nvPr>
            <p:ph type="sldNum" sz="quarter" idx="12"/>
          </p:nvPr>
        </p:nvSpPr>
        <p:spPr/>
        <p:txBody>
          <a:bodyPr/>
          <a:lstStyle/>
          <a:p>
            <a:fld id="{3E5BF5F9-4D9A-9543-85E8-59158CD2B6EB}" type="slidenum">
              <a:rPr lang="en-US" smtClean="0"/>
              <a:t>40</a:t>
            </a:fld>
            <a:endParaRPr lang="en-US"/>
          </a:p>
        </p:txBody>
      </p:sp>
    </p:spTree>
    <p:extLst>
      <p:ext uri="{BB962C8B-B14F-4D97-AF65-F5344CB8AC3E}">
        <p14:creationId xmlns:p14="http://schemas.microsoft.com/office/powerpoint/2010/main" val="3420254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A64D7-283A-A142-97A0-84DF23613AE8}"/>
              </a:ext>
            </a:extLst>
          </p:cNvPr>
          <p:cNvSpPr>
            <a:spLocks noGrp="1"/>
          </p:cNvSpPr>
          <p:nvPr>
            <p:ph type="title"/>
          </p:nvPr>
        </p:nvSpPr>
        <p:spPr/>
        <p:txBody>
          <a:bodyPr/>
          <a:lstStyle/>
          <a:p>
            <a:r>
              <a:rPr lang="en-US" dirty="0"/>
              <a:t>Pop Quiz</a:t>
            </a:r>
          </a:p>
        </p:txBody>
      </p:sp>
      <p:sp>
        <p:nvSpPr>
          <p:cNvPr id="3" name="Content Placeholder 2">
            <a:extLst>
              <a:ext uri="{FF2B5EF4-FFF2-40B4-BE49-F238E27FC236}">
                <a16:creationId xmlns:a16="http://schemas.microsoft.com/office/drawing/2014/main" id="{1C4E3DB9-D8FA-BC48-9958-2F6D63DF8822}"/>
              </a:ext>
            </a:extLst>
          </p:cNvPr>
          <p:cNvSpPr>
            <a:spLocks noGrp="1"/>
          </p:cNvSpPr>
          <p:nvPr>
            <p:ph idx="1"/>
          </p:nvPr>
        </p:nvSpPr>
        <p:spPr/>
        <p:txBody>
          <a:bodyPr/>
          <a:lstStyle/>
          <a:p>
            <a:r>
              <a:rPr lang="en-US" dirty="0"/>
              <a:t>10 min slot to finish before 11:59pm today</a:t>
            </a:r>
          </a:p>
          <a:p>
            <a:endParaRPr lang="en-US" dirty="0"/>
          </a:p>
          <a:p>
            <a:r>
              <a:rPr lang="en-US" dirty="0"/>
              <a:t>Link: </a:t>
            </a:r>
            <a:r>
              <a:rPr lang="en-US" dirty="0">
                <a:hlinkClick r:id="rId2"/>
              </a:rPr>
              <a:t>https://bit.ly/3bWmTxV</a:t>
            </a:r>
            <a:endParaRPr lang="en-US" dirty="0"/>
          </a:p>
          <a:p>
            <a:endParaRPr lang="en-US" dirty="0"/>
          </a:p>
          <a:p>
            <a:r>
              <a:rPr lang="en-US" dirty="0"/>
              <a:t>Passcode: </a:t>
            </a:r>
            <a:r>
              <a:rPr lang="en-US" b="1" dirty="0"/>
              <a:t>popquiz5</a:t>
            </a:r>
          </a:p>
        </p:txBody>
      </p:sp>
      <p:sp>
        <p:nvSpPr>
          <p:cNvPr id="4" name="Slide Number Placeholder 3">
            <a:extLst>
              <a:ext uri="{FF2B5EF4-FFF2-40B4-BE49-F238E27FC236}">
                <a16:creationId xmlns:a16="http://schemas.microsoft.com/office/drawing/2014/main" id="{325B21AF-71E1-6F49-9C72-13A50CCC9B4B}"/>
              </a:ext>
            </a:extLst>
          </p:cNvPr>
          <p:cNvSpPr>
            <a:spLocks noGrp="1"/>
          </p:cNvSpPr>
          <p:nvPr>
            <p:ph type="sldNum" sz="quarter" idx="12"/>
          </p:nvPr>
        </p:nvSpPr>
        <p:spPr/>
        <p:txBody>
          <a:bodyPr/>
          <a:lstStyle/>
          <a:p>
            <a:fld id="{3E5BF5F9-4D9A-9543-85E8-59158CD2B6EB}" type="slidenum">
              <a:rPr lang="en-US" smtClean="0"/>
              <a:t>41</a:t>
            </a:fld>
            <a:endParaRPr lang="en-US"/>
          </a:p>
        </p:txBody>
      </p:sp>
    </p:spTree>
    <p:extLst>
      <p:ext uri="{BB962C8B-B14F-4D97-AF65-F5344CB8AC3E}">
        <p14:creationId xmlns:p14="http://schemas.microsoft.com/office/powerpoint/2010/main" val="2344964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814" y="160173"/>
            <a:ext cx="10515600" cy="1325563"/>
          </a:xfrm>
        </p:spPr>
        <p:txBody>
          <a:bodyPr/>
          <a:lstStyle/>
          <a:p>
            <a:r>
              <a:rPr lang="en-US" b="1" dirty="0">
                <a:solidFill>
                  <a:srgbClr val="FF0000"/>
                </a:solidFill>
                <a:latin typeface="Arial" charset="0"/>
                <a:ea typeface="Arial" charset="0"/>
                <a:cs typeface="Arial" charset="0"/>
              </a:rPr>
              <a:t>Different personas?</a:t>
            </a:r>
          </a:p>
        </p:txBody>
      </p:sp>
      <p:sp>
        <p:nvSpPr>
          <p:cNvPr id="4" name="Rectangle 3"/>
          <p:cNvSpPr/>
          <p:nvPr/>
        </p:nvSpPr>
        <p:spPr>
          <a:xfrm>
            <a:off x="541620" y="1720440"/>
            <a:ext cx="5033680" cy="3108543"/>
          </a:xfrm>
          <a:prstGeom prst="rect">
            <a:avLst/>
          </a:prstGeom>
        </p:spPr>
        <p:txBody>
          <a:bodyPr wrap="square">
            <a:spAutoFit/>
          </a:bodyPr>
          <a:lstStyle/>
          <a:p>
            <a:endParaRPr lang="en-US" sz="2800" dirty="0">
              <a:latin typeface="Arial" charset="0"/>
              <a:ea typeface="Arial" charset="0"/>
              <a:cs typeface="Arial" charset="0"/>
            </a:endParaRPr>
          </a:p>
          <a:p>
            <a:pPr marL="457200" indent="-457200">
              <a:buFont typeface="Arial" charset="0"/>
              <a:buChar char="•"/>
            </a:pPr>
            <a:r>
              <a:rPr lang="en-US" sz="2800" dirty="0">
                <a:latin typeface="Arial" charset="0"/>
                <a:ea typeface="Arial" charset="0"/>
                <a:cs typeface="Arial" charset="0"/>
              </a:rPr>
              <a:t>Privacy assistants step users through key settings</a:t>
            </a:r>
          </a:p>
          <a:p>
            <a:pPr marL="457200" indent="-457200">
              <a:buFont typeface="Arial" charset="0"/>
              <a:buChar char="•"/>
            </a:pPr>
            <a:endParaRPr lang="en-US" sz="2800" dirty="0">
              <a:latin typeface="Arial" charset="0"/>
              <a:ea typeface="Arial" charset="0"/>
              <a:cs typeface="Arial" charset="0"/>
            </a:endParaRPr>
          </a:p>
          <a:p>
            <a:pPr marL="457200" indent="-457200">
              <a:buFont typeface="Arial" charset="0"/>
              <a:buChar char="•"/>
            </a:pPr>
            <a:r>
              <a:rPr lang="en-US" sz="2800" dirty="0">
                <a:solidFill>
                  <a:srgbClr val="0D0EFF"/>
                </a:solidFill>
                <a:latin typeface="Arial" charset="0"/>
                <a:ea typeface="Arial" charset="0"/>
                <a:cs typeface="Arial" charset="0"/>
              </a:rPr>
              <a:t>Research Question: Can we cluster users based on their perception of privacy?</a:t>
            </a:r>
          </a:p>
        </p:txBody>
      </p:sp>
      <p:pic>
        <p:nvPicPr>
          <p:cNvPr id="3074" name="Picture 2" descr="privacy behavior carto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1700" y="576686"/>
            <a:ext cx="6159500" cy="577966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DE546FDB-379E-6644-BF18-5AA5854BF061}" type="slidenum">
              <a:rPr lang="en-US" smtClean="0"/>
              <a:t>5</a:t>
            </a:fld>
            <a:endParaRPr lang="en-US"/>
          </a:p>
        </p:txBody>
      </p:sp>
    </p:spTree>
    <p:extLst>
      <p:ext uri="{BB962C8B-B14F-4D97-AF65-F5344CB8AC3E}">
        <p14:creationId xmlns:p14="http://schemas.microsoft.com/office/powerpoint/2010/main" val="1108251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283" y="41520"/>
            <a:ext cx="10515600" cy="1325563"/>
          </a:xfrm>
        </p:spPr>
        <p:txBody>
          <a:bodyPr/>
          <a:lstStyle/>
          <a:p>
            <a:r>
              <a:rPr lang="en-US" b="1">
                <a:solidFill>
                  <a:srgbClr val="FF0000"/>
                </a:solidFill>
                <a:latin typeface="Arial" charset="0"/>
                <a:ea typeface="Arial" charset="0"/>
                <a:cs typeface="Arial" charset="0"/>
              </a:rPr>
              <a:t>Alan Westin: Privacy Segmentation</a:t>
            </a:r>
            <a:endParaRPr lang="en-US" b="1" dirty="0">
              <a:solidFill>
                <a:srgbClr val="FF0000"/>
              </a:solidFill>
              <a:latin typeface="Arial" charset="0"/>
              <a:ea typeface="Arial" charset="0"/>
              <a:cs typeface="Arial" charset="0"/>
            </a:endParaRPr>
          </a:p>
        </p:txBody>
      </p:sp>
      <p:sp>
        <p:nvSpPr>
          <p:cNvPr id="3" name="Rectangle 2"/>
          <p:cNvSpPr/>
          <p:nvPr/>
        </p:nvSpPr>
        <p:spPr>
          <a:xfrm>
            <a:off x="708135" y="1572327"/>
            <a:ext cx="6323286" cy="1938992"/>
          </a:xfrm>
          <a:prstGeom prst="rect">
            <a:avLst/>
          </a:prstGeom>
        </p:spPr>
        <p:txBody>
          <a:bodyPr wrap="square">
            <a:spAutoFit/>
          </a:bodyPr>
          <a:lstStyle/>
          <a:p>
            <a:pPr marL="342900" indent="-342900">
              <a:buFont typeface="Arial" charset="0"/>
              <a:buChar char="•"/>
            </a:pPr>
            <a:r>
              <a:rPr lang="en-US" sz="2400" dirty="0">
                <a:latin typeface="Arial" charset="0"/>
                <a:ea typeface="Arial" charset="0"/>
                <a:cs typeface="Arial" charset="0"/>
              </a:rPr>
              <a:t>Alan Westin half a century ago defined the modern right to privacy before the Web era</a:t>
            </a:r>
          </a:p>
          <a:p>
            <a:pPr marL="342900" indent="-342900">
              <a:buFont typeface="Arial" charset="0"/>
              <a:buChar char="•"/>
            </a:pPr>
            <a:endParaRPr lang="en-US" sz="2400" dirty="0">
              <a:latin typeface="Arial" charset="0"/>
              <a:ea typeface="Arial" charset="0"/>
              <a:cs typeface="Arial" charset="0"/>
            </a:endParaRPr>
          </a:p>
          <a:p>
            <a:pPr marL="342900" indent="-342900">
              <a:buFont typeface="Arial" charset="0"/>
              <a:buChar char="•"/>
            </a:pPr>
            <a:r>
              <a:rPr lang="en-US" sz="2400" dirty="0">
                <a:latin typeface="Arial" charset="0"/>
                <a:ea typeface="Arial" charset="0"/>
                <a:cs typeface="Arial" charset="0"/>
              </a:rPr>
              <a:t>Three categories: </a:t>
            </a:r>
            <a:r>
              <a:rPr lang="en-US" sz="2400" b="1" dirty="0">
                <a:latin typeface="Arial" charset="0"/>
                <a:ea typeface="Arial" charset="0"/>
                <a:cs typeface="Arial" charset="0"/>
              </a:rPr>
              <a:t>Fundamentalist, pragmatist, unconcerned</a:t>
            </a:r>
          </a:p>
        </p:txBody>
      </p:sp>
      <p:pic>
        <p:nvPicPr>
          <p:cNvPr id="4098" name="Picture 2" descr="alan west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1986" y="1195551"/>
            <a:ext cx="3807374" cy="253824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A519C4E-E63A-D54F-8CAD-D64029E0C9C4}"/>
              </a:ext>
            </a:extLst>
          </p:cNvPr>
          <p:cNvSpPr/>
          <p:nvPr/>
        </p:nvSpPr>
        <p:spPr>
          <a:xfrm>
            <a:off x="6939597" y="3796750"/>
            <a:ext cx="4521109" cy="369332"/>
          </a:xfrm>
          <a:prstGeom prst="rect">
            <a:avLst/>
          </a:prstGeom>
        </p:spPr>
        <p:txBody>
          <a:bodyPr wrap="none">
            <a:spAutoFit/>
          </a:bodyPr>
          <a:lstStyle/>
          <a:p>
            <a:r>
              <a:rPr lang="en-US" dirty="0"/>
              <a:t>Alan Furman Westin a Professor of Public Law </a:t>
            </a:r>
          </a:p>
        </p:txBody>
      </p:sp>
      <p:pic>
        <p:nvPicPr>
          <p:cNvPr id="4" name="Picture 3" descr="highly sited articl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4229032"/>
            <a:ext cx="10058400" cy="2127318"/>
          </a:xfrm>
          <a:prstGeom prst="rect">
            <a:avLst/>
          </a:prstGeom>
        </p:spPr>
      </p:pic>
      <p:sp>
        <p:nvSpPr>
          <p:cNvPr id="5" name="Slide Number Placeholder 4"/>
          <p:cNvSpPr>
            <a:spLocks noGrp="1"/>
          </p:cNvSpPr>
          <p:nvPr>
            <p:ph type="sldNum" sz="quarter" idx="12"/>
          </p:nvPr>
        </p:nvSpPr>
        <p:spPr/>
        <p:txBody>
          <a:bodyPr/>
          <a:lstStyle/>
          <a:p>
            <a:fld id="{DE546FDB-379E-6644-BF18-5AA5854BF061}" type="slidenum">
              <a:rPr lang="en-US" smtClean="0"/>
              <a:t>6</a:t>
            </a:fld>
            <a:endParaRPr lang="en-US"/>
          </a:p>
        </p:txBody>
      </p:sp>
    </p:spTree>
    <p:extLst>
      <p:ext uri="{BB962C8B-B14F-4D97-AF65-F5344CB8AC3E}">
        <p14:creationId xmlns:p14="http://schemas.microsoft.com/office/powerpoint/2010/main" val="20264041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049" y="0"/>
            <a:ext cx="10515600" cy="1325563"/>
          </a:xfrm>
        </p:spPr>
        <p:txBody>
          <a:bodyPr/>
          <a:lstStyle/>
          <a:p>
            <a:r>
              <a:rPr lang="en-US" b="1" dirty="0">
                <a:solidFill>
                  <a:srgbClr val="FF0000"/>
                </a:solidFill>
                <a:latin typeface="Arial" charset="0"/>
                <a:ea typeface="Arial" charset="0"/>
                <a:cs typeface="Arial" charset="0"/>
              </a:rPr>
              <a:t>Westin's privacy index survey</a:t>
            </a:r>
          </a:p>
        </p:txBody>
      </p:sp>
      <p:sp>
        <p:nvSpPr>
          <p:cNvPr id="3" name="Rectangle 2" descr="survey question"/>
          <p:cNvSpPr/>
          <p:nvPr/>
        </p:nvSpPr>
        <p:spPr>
          <a:xfrm>
            <a:off x="626983" y="1128987"/>
            <a:ext cx="11035862" cy="5355312"/>
          </a:xfrm>
          <a:prstGeom prst="rect">
            <a:avLst/>
          </a:prstGeom>
        </p:spPr>
        <p:txBody>
          <a:bodyPr wrap="square">
            <a:spAutoFit/>
          </a:bodyPr>
          <a:lstStyle/>
          <a:p>
            <a:r>
              <a:rPr lang="en-US" b="1" dirty="0">
                <a:solidFill>
                  <a:srgbClr val="000000"/>
                </a:solidFill>
                <a:latin typeface="Arial" charset="0"/>
                <a:ea typeface="Arial" charset="0"/>
                <a:cs typeface="Arial" charset="0"/>
              </a:rPr>
              <a:t>Q1</a:t>
            </a:r>
            <a:r>
              <a:rPr lang="en-US" dirty="0">
                <a:solidFill>
                  <a:srgbClr val="000000"/>
                </a:solidFill>
                <a:latin typeface="Arial" charset="0"/>
                <a:ea typeface="Arial" charset="0"/>
                <a:cs typeface="Arial" charset="0"/>
              </a:rPr>
              <a:t>: Consumers have lost all control over how personal information is collected and used by companies. </a:t>
            </a:r>
            <a:r>
              <a:rPr lang="en-US" dirty="0">
                <a:solidFill>
                  <a:srgbClr val="DB4437"/>
                </a:solidFill>
                <a:latin typeface="Arial" charset="0"/>
                <a:ea typeface="Arial" charset="0"/>
                <a:cs typeface="Arial" charset="0"/>
              </a:rPr>
              <a:t>*</a:t>
            </a:r>
            <a:endParaRPr lang="en-US" dirty="0">
              <a:solidFill>
                <a:srgbClr val="000000"/>
              </a:solidFill>
              <a:latin typeface="Arial" charset="0"/>
              <a:ea typeface="Arial" charset="0"/>
              <a:cs typeface="Arial" charset="0"/>
            </a:endParaRPr>
          </a:p>
          <a:p>
            <a:pPr marL="285750" indent="-285750">
              <a:buFont typeface="Wingdings" charset="2"/>
              <a:buChar char="q"/>
            </a:pPr>
            <a:r>
              <a:rPr lang="en-US" dirty="0">
                <a:latin typeface="Arial" charset="0"/>
                <a:ea typeface="Arial" charset="0"/>
                <a:cs typeface="Arial" charset="0"/>
              </a:rPr>
              <a:t>Strongly disagree</a:t>
            </a:r>
          </a:p>
          <a:p>
            <a:pPr marL="285750" indent="-285750">
              <a:buFont typeface="Wingdings" charset="2"/>
              <a:buChar char="q"/>
            </a:pPr>
            <a:r>
              <a:rPr lang="en-US" dirty="0">
                <a:latin typeface="Arial" charset="0"/>
                <a:ea typeface="Arial" charset="0"/>
                <a:cs typeface="Arial" charset="0"/>
              </a:rPr>
              <a:t>Somewhat disagree</a:t>
            </a:r>
          </a:p>
          <a:p>
            <a:pPr marL="285750" indent="-285750">
              <a:buFont typeface="Wingdings" charset="2"/>
              <a:buChar char="q"/>
            </a:pPr>
            <a:r>
              <a:rPr lang="en-US" dirty="0">
                <a:latin typeface="Arial" charset="0"/>
                <a:ea typeface="Arial" charset="0"/>
                <a:cs typeface="Arial" charset="0"/>
              </a:rPr>
              <a:t>Somewhat agree</a:t>
            </a:r>
          </a:p>
          <a:p>
            <a:pPr marL="285750" indent="-285750">
              <a:buFont typeface="Wingdings" charset="2"/>
              <a:buChar char="q"/>
            </a:pPr>
            <a:r>
              <a:rPr lang="en-US" dirty="0">
                <a:latin typeface="Arial" charset="0"/>
                <a:ea typeface="Arial" charset="0"/>
                <a:cs typeface="Arial" charset="0"/>
              </a:rPr>
              <a:t>Strongly agree</a:t>
            </a:r>
          </a:p>
          <a:p>
            <a:pPr marL="285750" indent="-285750">
              <a:buFont typeface="Wingdings" charset="2"/>
              <a:buChar char="q"/>
            </a:pPr>
            <a:endParaRPr lang="en-US" dirty="0">
              <a:latin typeface="Arial" charset="0"/>
              <a:ea typeface="Arial" charset="0"/>
              <a:cs typeface="Arial" charset="0"/>
            </a:endParaRPr>
          </a:p>
          <a:p>
            <a:r>
              <a:rPr lang="en-US" b="1" dirty="0">
                <a:solidFill>
                  <a:srgbClr val="000000"/>
                </a:solidFill>
                <a:latin typeface="Arial" charset="0"/>
                <a:ea typeface="Arial" charset="0"/>
                <a:cs typeface="Arial" charset="0"/>
              </a:rPr>
              <a:t>Q2</a:t>
            </a:r>
            <a:r>
              <a:rPr lang="en-US" dirty="0">
                <a:solidFill>
                  <a:srgbClr val="000000"/>
                </a:solidFill>
                <a:latin typeface="Arial" charset="0"/>
                <a:ea typeface="Arial" charset="0"/>
                <a:cs typeface="Arial" charset="0"/>
              </a:rPr>
              <a:t>: Most businesses handle the personal information they collect about consumers in a proper and confidential way. </a:t>
            </a:r>
            <a:r>
              <a:rPr lang="en-US" dirty="0">
                <a:solidFill>
                  <a:srgbClr val="DB4437"/>
                </a:solidFill>
                <a:latin typeface="Arial" charset="0"/>
                <a:ea typeface="Arial" charset="0"/>
                <a:cs typeface="Arial" charset="0"/>
              </a:rPr>
              <a:t>*</a:t>
            </a:r>
            <a:endParaRPr lang="en-US" dirty="0">
              <a:solidFill>
                <a:srgbClr val="000000"/>
              </a:solidFill>
              <a:latin typeface="Arial" charset="0"/>
              <a:ea typeface="Arial" charset="0"/>
              <a:cs typeface="Arial" charset="0"/>
            </a:endParaRPr>
          </a:p>
          <a:p>
            <a:pPr marL="285750" indent="-285750">
              <a:buFont typeface="Wingdings" charset="2"/>
              <a:buChar char="q"/>
            </a:pPr>
            <a:r>
              <a:rPr lang="en-US" dirty="0">
                <a:latin typeface="Arial" charset="0"/>
                <a:ea typeface="Arial" charset="0"/>
                <a:cs typeface="Arial" charset="0"/>
              </a:rPr>
              <a:t>Strongly disagree</a:t>
            </a:r>
          </a:p>
          <a:p>
            <a:pPr marL="285750" indent="-285750">
              <a:buFont typeface="Wingdings" charset="2"/>
              <a:buChar char="q"/>
            </a:pPr>
            <a:r>
              <a:rPr lang="en-US" dirty="0">
                <a:latin typeface="Arial" charset="0"/>
                <a:ea typeface="Arial" charset="0"/>
                <a:cs typeface="Arial" charset="0"/>
              </a:rPr>
              <a:t>Somewhat disagree</a:t>
            </a:r>
          </a:p>
          <a:p>
            <a:pPr marL="285750" indent="-285750">
              <a:buFont typeface="Wingdings" charset="2"/>
              <a:buChar char="q"/>
            </a:pPr>
            <a:r>
              <a:rPr lang="en-US" dirty="0">
                <a:latin typeface="Arial" charset="0"/>
                <a:ea typeface="Arial" charset="0"/>
                <a:cs typeface="Arial" charset="0"/>
              </a:rPr>
              <a:t>Somewhat agree</a:t>
            </a:r>
          </a:p>
          <a:p>
            <a:pPr marL="285750" indent="-285750">
              <a:buFont typeface="Wingdings" charset="2"/>
              <a:buChar char="q"/>
            </a:pPr>
            <a:r>
              <a:rPr lang="en-US" dirty="0">
                <a:latin typeface="Arial" charset="0"/>
                <a:ea typeface="Arial" charset="0"/>
                <a:cs typeface="Arial" charset="0"/>
              </a:rPr>
              <a:t>Strongly agree</a:t>
            </a:r>
          </a:p>
          <a:p>
            <a:pPr marL="285750" indent="-285750">
              <a:buFont typeface="Wingdings" charset="2"/>
              <a:buChar char="q"/>
            </a:pPr>
            <a:endParaRPr lang="en-US" dirty="0">
              <a:latin typeface="Arial" charset="0"/>
              <a:ea typeface="Arial" charset="0"/>
              <a:cs typeface="Arial" charset="0"/>
            </a:endParaRPr>
          </a:p>
          <a:p>
            <a:r>
              <a:rPr lang="en-US" b="1" dirty="0">
                <a:solidFill>
                  <a:srgbClr val="000000"/>
                </a:solidFill>
                <a:latin typeface="Arial" charset="0"/>
                <a:ea typeface="Arial" charset="0"/>
                <a:cs typeface="Arial" charset="0"/>
              </a:rPr>
              <a:t>Q3</a:t>
            </a:r>
            <a:r>
              <a:rPr lang="en-US" dirty="0">
                <a:solidFill>
                  <a:srgbClr val="000000"/>
                </a:solidFill>
                <a:latin typeface="Arial" charset="0"/>
                <a:ea typeface="Arial" charset="0"/>
                <a:cs typeface="Arial" charset="0"/>
              </a:rPr>
              <a:t>: Existing laws and organizational practices provide a reasonable level of protection for consumer privacy today. </a:t>
            </a:r>
            <a:r>
              <a:rPr lang="en-US" dirty="0">
                <a:solidFill>
                  <a:srgbClr val="DB4437"/>
                </a:solidFill>
                <a:latin typeface="Arial" charset="0"/>
                <a:ea typeface="Arial" charset="0"/>
                <a:cs typeface="Arial" charset="0"/>
              </a:rPr>
              <a:t>*</a:t>
            </a:r>
            <a:endParaRPr lang="en-US" dirty="0">
              <a:solidFill>
                <a:srgbClr val="000000"/>
              </a:solidFill>
              <a:latin typeface="Arial" charset="0"/>
              <a:ea typeface="Arial" charset="0"/>
              <a:cs typeface="Arial" charset="0"/>
            </a:endParaRPr>
          </a:p>
          <a:p>
            <a:pPr marL="285750" indent="-285750">
              <a:buFont typeface="Wingdings" charset="2"/>
              <a:buChar char="q"/>
            </a:pPr>
            <a:r>
              <a:rPr lang="en-US" dirty="0">
                <a:latin typeface="Arial" charset="0"/>
                <a:ea typeface="Arial" charset="0"/>
                <a:cs typeface="Arial" charset="0"/>
              </a:rPr>
              <a:t>Strongly disagree</a:t>
            </a:r>
          </a:p>
          <a:p>
            <a:pPr marL="285750" indent="-285750">
              <a:buFont typeface="Wingdings" charset="2"/>
              <a:buChar char="q"/>
            </a:pPr>
            <a:r>
              <a:rPr lang="en-US" dirty="0">
                <a:latin typeface="Arial" charset="0"/>
                <a:ea typeface="Arial" charset="0"/>
                <a:cs typeface="Arial" charset="0"/>
              </a:rPr>
              <a:t>Somewhat disagree</a:t>
            </a:r>
          </a:p>
          <a:p>
            <a:pPr marL="285750" indent="-285750">
              <a:buFont typeface="Wingdings" charset="2"/>
              <a:buChar char="q"/>
            </a:pPr>
            <a:r>
              <a:rPr lang="en-US" dirty="0">
                <a:latin typeface="Arial" charset="0"/>
                <a:ea typeface="Arial" charset="0"/>
                <a:cs typeface="Arial" charset="0"/>
              </a:rPr>
              <a:t>Somewhat agree</a:t>
            </a:r>
          </a:p>
          <a:p>
            <a:pPr marL="285750" indent="-285750">
              <a:buFont typeface="Wingdings" charset="2"/>
              <a:buChar char="q"/>
            </a:pPr>
            <a:r>
              <a:rPr lang="en-US" dirty="0">
                <a:latin typeface="Arial" charset="0"/>
                <a:ea typeface="Arial" charset="0"/>
                <a:cs typeface="Arial" charset="0"/>
              </a:rPr>
              <a:t>Strongly agree</a:t>
            </a:r>
            <a:endParaRPr lang="en-US" b="0" i="0" dirty="0">
              <a:effectLst/>
              <a:latin typeface="Arial" charset="0"/>
              <a:ea typeface="Arial" charset="0"/>
              <a:cs typeface="Arial" charset="0"/>
            </a:endParaRPr>
          </a:p>
        </p:txBody>
      </p:sp>
      <p:sp>
        <p:nvSpPr>
          <p:cNvPr id="4" name="TextBox 3">
            <a:extLst>
              <a:ext uri="{FF2B5EF4-FFF2-40B4-BE49-F238E27FC236}">
                <a16:creationId xmlns:a16="http://schemas.microsoft.com/office/drawing/2014/main" id="{20350611-9B72-C34C-A82D-D51730C8FB80}"/>
              </a:ext>
            </a:extLst>
          </p:cNvPr>
          <p:cNvSpPr txBox="1"/>
          <p:nvPr/>
        </p:nvSpPr>
        <p:spPr>
          <a:xfrm>
            <a:off x="7828755" y="1764933"/>
            <a:ext cx="2800767" cy="461665"/>
          </a:xfrm>
          <a:prstGeom prst="rect">
            <a:avLst/>
          </a:prstGeom>
          <a:noFill/>
        </p:spPr>
        <p:txBody>
          <a:bodyPr wrap="none" rtlCol="0">
            <a:spAutoFit/>
          </a:bodyPr>
          <a:lstStyle/>
          <a:p>
            <a:r>
              <a:rPr lang="en-US" sz="2400" b="1" dirty="0">
                <a:solidFill>
                  <a:srgbClr val="FF0000"/>
                </a:solidFill>
                <a:latin typeface="Arial" panose="020B0604020202020204" pitchFamily="34" charset="0"/>
                <a:cs typeface="Arial" panose="020B0604020202020204" pitchFamily="34" charset="0"/>
              </a:rPr>
              <a:t>Users lost control</a:t>
            </a:r>
          </a:p>
        </p:txBody>
      </p:sp>
      <p:sp>
        <p:nvSpPr>
          <p:cNvPr id="6" name="TextBox 5">
            <a:extLst>
              <a:ext uri="{FF2B5EF4-FFF2-40B4-BE49-F238E27FC236}">
                <a16:creationId xmlns:a16="http://schemas.microsoft.com/office/drawing/2014/main" id="{40118115-FFD4-F942-B128-E489FF77572B}"/>
              </a:ext>
            </a:extLst>
          </p:cNvPr>
          <p:cNvSpPr txBox="1"/>
          <p:nvPr/>
        </p:nvSpPr>
        <p:spPr>
          <a:xfrm>
            <a:off x="6819359" y="3674098"/>
            <a:ext cx="5041765" cy="461665"/>
          </a:xfrm>
          <a:prstGeom prst="rect">
            <a:avLst/>
          </a:prstGeom>
          <a:noFill/>
        </p:spPr>
        <p:txBody>
          <a:bodyPr wrap="none" rtlCol="0">
            <a:spAutoFit/>
          </a:bodyPr>
          <a:lstStyle/>
          <a:p>
            <a:r>
              <a:rPr lang="en-US" sz="2400" b="1" dirty="0">
                <a:solidFill>
                  <a:srgbClr val="FF0000"/>
                </a:solidFill>
                <a:latin typeface="Arial" panose="020B0604020202020204" pitchFamily="34" charset="0"/>
                <a:cs typeface="Arial" panose="020B0604020202020204" pitchFamily="34" charset="0"/>
              </a:rPr>
              <a:t>Companies care about consumer</a:t>
            </a:r>
          </a:p>
        </p:txBody>
      </p:sp>
      <p:sp>
        <p:nvSpPr>
          <p:cNvPr id="7" name="TextBox 6">
            <a:extLst>
              <a:ext uri="{FF2B5EF4-FFF2-40B4-BE49-F238E27FC236}">
                <a16:creationId xmlns:a16="http://schemas.microsoft.com/office/drawing/2014/main" id="{2A0F86BD-6D1E-644C-AB71-0DFBFD521513}"/>
              </a:ext>
            </a:extLst>
          </p:cNvPr>
          <p:cNvSpPr txBox="1"/>
          <p:nvPr/>
        </p:nvSpPr>
        <p:spPr>
          <a:xfrm>
            <a:off x="7281331" y="5461786"/>
            <a:ext cx="3874779" cy="461665"/>
          </a:xfrm>
          <a:prstGeom prst="rect">
            <a:avLst/>
          </a:prstGeom>
          <a:noFill/>
        </p:spPr>
        <p:txBody>
          <a:bodyPr wrap="none" rtlCol="0">
            <a:spAutoFit/>
          </a:bodyPr>
          <a:lstStyle/>
          <a:p>
            <a:r>
              <a:rPr lang="en-US" sz="2400" b="1" dirty="0">
                <a:solidFill>
                  <a:srgbClr val="FF0000"/>
                </a:solidFill>
                <a:latin typeface="Arial" panose="020B0604020202020204" pitchFamily="34" charset="0"/>
                <a:cs typeface="Arial" panose="020B0604020202020204" pitchFamily="34" charset="0"/>
              </a:rPr>
              <a:t>Existing laws are enough</a:t>
            </a:r>
          </a:p>
        </p:txBody>
      </p:sp>
      <p:sp>
        <p:nvSpPr>
          <p:cNvPr id="5" name="Slide Number Placeholder 4"/>
          <p:cNvSpPr>
            <a:spLocks noGrp="1"/>
          </p:cNvSpPr>
          <p:nvPr>
            <p:ph type="sldNum" sz="quarter" idx="12"/>
          </p:nvPr>
        </p:nvSpPr>
        <p:spPr/>
        <p:txBody>
          <a:bodyPr/>
          <a:lstStyle/>
          <a:p>
            <a:fld id="{DE546FDB-379E-6644-BF18-5AA5854BF061}" type="slidenum">
              <a:rPr lang="en-US" smtClean="0"/>
              <a:t>7</a:t>
            </a:fld>
            <a:endParaRPr lang="en-US"/>
          </a:p>
        </p:txBody>
      </p:sp>
    </p:spTree>
    <p:extLst>
      <p:ext uri="{BB962C8B-B14F-4D97-AF65-F5344CB8AC3E}">
        <p14:creationId xmlns:p14="http://schemas.microsoft.com/office/powerpoint/2010/main" val="179364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814" y="160173"/>
            <a:ext cx="10515600" cy="1325563"/>
          </a:xfrm>
        </p:spPr>
        <p:txBody>
          <a:bodyPr/>
          <a:lstStyle/>
          <a:p>
            <a:r>
              <a:rPr lang="en-US" b="1" dirty="0">
                <a:solidFill>
                  <a:srgbClr val="FF0000"/>
                </a:solidFill>
                <a:latin typeface="Arial" charset="0"/>
                <a:ea typeface="Arial" charset="0"/>
                <a:cs typeface="Arial" charset="0"/>
              </a:rPr>
              <a:t>Westin’s Privacy Segmentation</a:t>
            </a:r>
          </a:p>
        </p:txBody>
      </p:sp>
      <p:sp>
        <p:nvSpPr>
          <p:cNvPr id="3" name="Rectangle 2"/>
          <p:cNvSpPr/>
          <p:nvPr/>
        </p:nvSpPr>
        <p:spPr>
          <a:xfrm>
            <a:off x="596900" y="1689100"/>
            <a:ext cx="11277600" cy="3539430"/>
          </a:xfrm>
          <a:prstGeom prst="rect">
            <a:avLst/>
          </a:prstGeom>
        </p:spPr>
        <p:txBody>
          <a:bodyPr wrap="square">
            <a:spAutoFit/>
          </a:bodyPr>
          <a:lstStyle/>
          <a:p>
            <a:pPr marL="285750" indent="-285750">
              <a:buFont typeface="Arial" charset="0"/>
              <a:buChar char="•"/>
            </a:pPr>
            <a:r>
              <a:rPr lang="en-US" sz="2800" b="1" dirty="0">
                <a:latin typeface="Arial" charset="0"/>
                <a:ea typeface="Arial" charset="0"/>
                <a:cs typeface="Arial" charset="0"/>
              </a:rPr>
              <a:t>Fundamentalist</a:t>
            </a:r>
            <a:r>
              <a:rPr lang="en-US" sz="2800" dirty="0">
                <a:latin typeface="Arial" charset="0"/>
                <a:ea typeface="Arial" charset="0"/>
                <a:cs typeface="Arial" charset="0"/>
              </a:rPr>
              <a:t>: Agree (strongly or somewhat) with “Consumers lost control . ”; </a:t>
            </a:r>
            <a:r>
              <a:rPr lang="en-US" sz="2800" b="1" dirty="0">
                <a:latin typeface="Arial" charset="0"/>
                <a:ea typeface="Arial" charset="0"/>
                <a:cs typeface="Arial" charset="0"/>
              </a:rPr>
              <a:t>AND</a:t>
            </a:r>
            <a:r>
              <a:rPr lang="en-US" sz="2800" dirty="0">
                <a:latin typeface="Arial" charset="0"/>
                <a:ea typeface="Arial" charset="0"/>
                <a:cs typeface="Arial" charset="0"/>
              </a:rPr>
              <a:t> Disagree (strongly or somewhat) with “Most businesses care about consumers. . . ”; </a:t>
            </a:r>
            <a:r>
              <a:rPr lang="en-US" sz="2800" b="1" dirty="0">
                <a:latin typeface="Arial" charset="0"/>
                <a:ea typeface="Arial" charset="0"/>
                <a:cs typeface="Arial" charset="0"/>
              </a:rPr>
              <a:t>AND</a:t>
            </a:r>
            <a:r>
              <a:rPr lang="en-US" sz="2800" dirty="0">
                <a:latin typeface="Arial" charset="0"/>
                <a:ea typeface="Arial" charset="0"/>
                <a:cs typeface="Arial" charset="0"/>
              </a:rPr>
              <a:t> Disagree (strongly or somewhat) with “Existing laws are enough . . . ”. </a:t>
            </a:r>
          </a:p>
          <a:p>
            <a:pPr marL="285750" indent="-285750">
              <a:buFont typeface="Arial" charset="0"/>
              <a:buChar char="•"/>
            </a:pPr>
            <a:endParaRPr lang="en-US" sz="2800" dirty="0">
              <a:latin typeface="Arial" charset="0"/>
              <a:ea typeface="Arial" charset="0"/>
              <a:cs typeface="Arial" charset="0"/>
            </a:endParaRPr>
          </a:p>
          <a:p>
            <a:pPr marL="285750" indent="-285750">
              <a:buFont typeface="Arial" charset="0"/>
              <a:buChar char="•"/>
            </a:pPr>
            <a:r>
              <a:rPr lang="en-US" sz="2800" b="1" dirty="0">
                <a:latin typeface="Arial" charset="0"/>
                <a:ea typeface="Arial" charset="0"/>
                <a:cs typeface="Arial" charset="0"/>
              </a:rPr>
              <a:t>Unconcerned</a:t>
            </a:r>
            <a:r>
              <a:rPr lang="en-US" sz="2800" dirty="0">
                <a:latin typeface="Arial" charset="0"/>
                <a:ea typeface="Arial" charset="0"/>
                <a:cs typeface="Arial" charset="0"/>
              </a:rPr>
              <a:t>: Opposite of fundamentalist: Disagree, agree, agree </a:t>
            </a:r>
          </a:p>
          <a:p>
            <a:pPr marL="285750" indent="-285750">
              <a:buFont typeface="Arial" charset="0"/>
              <a:buChar char="•"/>
            </a:pPr>
            <a:endParaRPr lang="en-US" sz="2800" dirty="0">
              <a:latin typeface="Arial" charset="0"/>
              <a:ea typeface="Arial" charset="0"/>
              <a:cs typeface="Arial" charset="0"/>
            </a:endParaRPr>
          </a:p>
          <a:p>
            <a:pPr marL="285750" indent="-285750">
              <a:buFont typeface="Arial" charset="0"/>
              <a:buChar char="•"/>
            </a:pPr>
            <a:r>
              <a:rPr lang="en-US" sz="2800" b="1" dirty="0">
                <a:latin typeface="Arial" charset="0"/>
                <a:ea typeface="Arial" charset="0"/>
                <a:cs typeface="Arial" charset="0"/>
              </a:rPr>
              <a:t>Pragmatist</a:t>
            </a:r>
            <a:r>
              <a:rPr lang="en-US" sz="2800" dirty="0">
                <a:latin typeface="Arial" charset="0"/>
                <a:ea typeface="Arial" charset="0"/>
                <a:cs typeface="Arial" charset="0"/>
              </a:rPr>
              <a:t>: Anyone who is not a fundamentalist or unconcerned</a:t>
            </a:r>
          </a:p>
        </p:txBody>
      </p:sp>
      <p:sp>
        <p:nvSpPr>
          <p:cNvPr id="5" name="Slide Number Placeholder 4"/>
          <p:cNvSpPr>
            <a:spLocks noGrp="1"/>
          </p:cNvSpPr>
          <p:nvPr>
            <p:ph type="sldNum" sz="quarter" idx="12"/>
          </p:nvPr>
        </p:nvSpPr>
        <p:spPr/>
        <p:txBody>
          <a:bodyPr/>
          <a:lstStyle/>
          <a:p>
            <a:fld id="{DE546FDB-379E-6644-BF18-5AA5854BF061}" type="slidenum">
              <a:rPr lang="en-US" smtClean="0"/>
              <a:t>8</a:t>
            </a:fld>
            <a:endParaRPr lang="en-US"/>
          </a:p>
        </p:txBody>
      </p:sp>
    </p:spTree>
    <p:extLst>
      <p:ext uri="{BB962C8B-B14F-4D97-AF65-F5344CB8AC3E}">
        <p14:creationId xmlns:p14="http://schemas.microsoft.com/office/powerpoint/2010/main" val="20178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814" y="160173"/>
            <a:ext cx="10515600" cy="1325563"/>
          </a:xfrm>
        </p:spPr>
        <p:txBody>
          <a:bodyPr/>
          <a:lstStyle/>
          <a:p>
            <a:r>
              <a:rPr lang="en-US" b="1" dirty="0">
                <a:solidFill>
                  <a:srgbClr val="FF0000"/>
                </a:solidFill>
                <a:latin typeface="Arial" charset="0"/>
                <a:ea typeface="Arial" charset="0"/>
                <a:cs typeface="Arial" charset="0"/>
              </a:rPr>
              <a:t>Applications of Westin’s Survey</a:t>
            </a:r>
          </a:p>
        </p:txBody>
      </p:sp>
      <p:sp>
        <p:nvSpPr>
          <p:cNvPr id="3" name="Rectangle 2"/>
          <p:cNvSpPr/>
          <p:nvPr/>
        </p:nvSpPr>
        <p:spPr>
          <a:xfrm>
            <a:off x="493986" y="2018482"/>
            <a:ext cx="11051628" cy="3539430"/>
          </a:xfrm>
          <a:prstGeom prst="rect">
            <a:avLst/>
          </a:prstGeom>
        </p:spPr>
        <p:txBody>
          <a:bodyPr wrap="square">
            <a:spAutoFit/>
          </a:bodyPr>
          <a:lstStyle/>
          <a:p>
            <a:pPr marL="457200" indent="-457200">
              <a:buFont typeface="Arial" charset="0"/>
              <a:buChar char="•"/>
            </a:pPr>
            <a:r>
              <a:rPr lang="en-US" sz="2800" dirty="0">
                <a:latin typeface="Arial" charset="0"/>
                <a:ea typeface="Arial" charset="0"/>
                <a:cs typeface="Arial" charset="0"/>
              </a:rPr>
              <a:t>Conduct human subject research on privacy </a:t>
            </a:r>
          </a:p>
          <a:p>
            <a:pPr marL="457200" indent="-457200">
              <a:buFont typeface="Arial" charset="0"/>
              <a:buChar char="•"/>
            </a:pPr>
            <a:endParaRPr lang="en-US" sz="2800" dirty="0">
              <a:latin typeface="Arial" charset="0"/>
              <a:ea typeface="Arial" charset="0"/>
              <a:cs typeface="Arial" charset="0"/>
            </a:endParaRPr>
          </a:p>
          <a:p>
            <a:pPr marL="457200" indent="-457200">
              <a:buFont typeface="Arial" charset="0"/>
              <a:buChar char="•"/>
            </a:pPr>
            <a:r>
              <a:rPr lang="en-US" sz="2800" dirty="0">
                <a:latin typeface="Arial" charset="0"/>
                <a:ea typeface="Arial" charset="0"/>
                <a:cs typeface="Arial" charset="0"/>
              </a:rPr>
              <a:t>Compare reported attitude vs. actual privacy related actions </a:t>
            </a:r>
          </a:p>
          <a:p>
            <a:pPr marL="457200" indent="-457200">
              <a:buFont typeface="Arial" charset="0"/>
              <a:buChar char="•"/>
            </a:pPr>
            <a:endParaRPr lang="en-US" sz="2800" dirty="0">
              <a:latin typeface="Arial" panose="020B0604020202020204" pitchFamily="34" charset="0"/>
              <a:ea typeface="Arial" charset="0"/>
              <a:cs typeface="Arial" panose="020B0604020202020204" pitchFamily="34" charset="0"/>
            </a:endParaRPr>
          </a:p>
          <a:p>
            <a:pPr marL="457200" indent="-457200">
              <a:buFont typeface="Arial" charset="0"/>
              <a:buChar char="•"/>
            </a:pPr>
            <a:r>
              <a:rPr lang="en-US" sz="2800" dirty="0">
                <a:latin typeface="Arial" panose="020B0604020202020204" pitchFamily="34" charset="0"/>
                <a:cs typeface="Arial" panose="020B0604020202020204" pitchFamily="34" charset="0"/>
              </a:rPr>
              <a:t>Organizations might use this data to target pragmatists</a:t>
            </a:r>
            <a:endParaRPr lang="en-US" sz="2800" dirty="0">
              <a:latin typeface="Arial" panose="020B0604020202020204" pitchFamily="34" charset="0"/>
              <a:ea typeface="Arial" charset="0"/>
              <a:cs typeface="Arial" panose="020B0604020202020204" pitchFamily="34" charset="0"/>
            </a:endParaRPr>
          </a:p>
          <a:p>
            <a:pPr marL="457200" indent="-457200">
              <a:buFont typeface="Arial" charset="0"/>
              <a:buChar char="•"/>
            </a:pPr>
            <a:endParaRPr lang="en-US" sz="2800" dirty="0">
              <a:latin typeface="Arial" charset="0"/>
              <a:ea typeface="Arial" charset="0"/>
              <a:cs typeface="Arial" charset="0"/>
            </a:endParaRPr>
          </a:p>
          <a:p>
            <a:pPr marL="457200" indent="-457200">
              <a:buFont typeface="Arial" charset="0"/>
              <a:buChar char="•"/>
            </a:pPr>
            <a:r>
              <a:rPr lang="en-US" sz="2800" dirty="0">
                <a:latin typeface="Arial" charset="0"/>
                <a:ea typeface="Arial" charset="0"/>
                <a:cs typeface="Arial" charset="0"/>
              </a:rPr>
              <a:t>Provides insights for organizations to respond to privacy concerns with appropriate policies, products, and services</a:t>
            </a:r>
          </a:p>
        </p:txBody>
      </p:sp>
      <p:sp>
        <p:nvSpPr>
          <p:cNvPr id="5" name="Slide Number Placeholder 4"/>
          <p:cNvSpPr>
            <a:spLocks noGrp="1"/>
          </p:cNvSpPr>
          <p:nvPr>
            <p:ph type="sldNum" sz="quarter" idx="12"/>
          </p:nvPr>
        </p:nvSpPr>
        <p:spPr/>
        <p:txBody>
          <a:bodyPr/>
          <a:lstStyle/>
          <a:p>
            <a:fld id="{DE546FDB-379E-6644-BF18-5AA5854BF061}" type="slidenum">
              <a:rPr lang="en-US" smtClean="0"/>
              <a:t>9</a:t>
            </a:fld>
            <a:endParaRPr lang="en-US"/>
          </a:p>
        </p:txBody>
      </p:sp>
    </p:spTree>
    <p:extLst>
      <p:ext uri="{BB962C8B-B14F-4D97-AF65-F5344CB8AC3E}">
        <p14:creationId xmlns:p14="http://schemas.microsoft.com/office/powerpoint/2010/main" val="784730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20153</TotalTime>
  <Words>2382</Words>
  <Application>Microsoft Macintosh PowerPoint</Application>
  <PresentationFormat>Widescreen</PresentationFormat>
  <Paragraphs>372</Paragraphs>
  <Slides>41</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Helvetica</vt:lpstr>
      <vt:lpstr>Helvetica Neue</vt:lpstr>
      <vt:lpstr>Wingdings</vt:lpstr>
      <vt:lpstr>Office Theme</vt:lpstr>
      <vt:lpstr>CSC 533: Privacy in the Digital Age (Fall 2020)  Lecture 20: Privacy Perception (Westin's Privacy Index)  </vt:lpstr>
      <vt:lpstr>Goals for today</vt:lpstr>
      <vt:lpstr>Why do we have privacy settings?</vt:lpstr>
      <vt:lpstr>How can we help users manage their privacy settings?</vt:lpstr>
      <vt:lpstr>Different personas?</vt:lpstr>
      <vt:lpstr>Alan Westin: Privacy Segmentation</vt:lpstr>
      <vt:lpstr>Westin's privacy index survey</vt:lpstr>
      <vt:lpstr>Westin’s Privacy Segmentation</vt:lpstr>
      <vt:lpstr>Applications of Westin’s Survey</vt:lpstr>
      <vt:lpstr>Privacy Indexes: A Survey of Westin’s Studies</vt:lpstr>
      <vt:lpstr>Summary of Surveys</vt:lpstr>
      <vt:lpstr>General Privacy Concern Index</vt:lpstr>
      <vt:lpstr>General Privacy Concern Evaluation</vt:lpstr>
      <vt:lpstr>General Privacy Concern Evaluation</vt:lpstr>
      <vt:lpstr>Consumer Privacy Concern Survey</vt:lpstr>
      <vt:lpstr>Consumer Privacy Concern Index</vt:lpstr>
      <vt:lpstr>Computer Fear Survey</vt:lpstr>
      <vt:lpstr>Computer Fear Index</vt:lpstr>
      <vt:lpstr>Medical Sensitivity Survey</vt:lpstr>
      <vt:lpstr>Medical Sensitivity Index</vt:lpstr>
      <vt:lpstr>Distrust Index</vt:lpstr>
      <vt:lpstr>Final Survey (2003): Question 1</vt:lpstr>
      <vt:lpstr>Final Survey (2003): Question 2</vt:lpstr>
      <vt:lpstr>Final Survey (2003): Question 3</vt:lpstr>
      <vt:lpstr>Privacy Orientation Index over time</vt:lpstr>
      <vt:lpstr>Summary of Categories Over Time</vt:lpstr>
      <vt:lpstr>Criticisms</vt:lpstr>
      <vt:lpstr>Limitations of Westin’s Segmentation</vt:lpstr>
      <vt:lpstr>Misalignments with Westin’s Privacy Index</vt:lpstr>
      <vt:lpstr>Alternatives Privacy Scales</vt:lpstr>
      <vt:lpstr>Westin category and behavioral intents</vt:lpstr>
      <vt:lpstr>Study design</vt:lpstr>
      <vt:lpstr>DNA Scenario</vt:lpstr>
      <vt:lpstr>Distribution of Westin Categories</vt:lpstr>
      <vt:lpstr>Westin Categories vs Scenario Response</vt:lpstr>
      <vt:lpstr>Scenario Outcome Analysis</vt:lpstr>
      <vt:lpstr>New Westin Segmentation Technique</vt:lpstr>
      <vt:lpstr>Impact of brand name</vt:lpstr>
      <vt:lpstr>Implications of the study</vt:lpstr>
      <vt:lpstr>Logistics</vt:lpstr>
      <vt:lpstr>Pop Quiz</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554</cp:revision>
  <cp:lastPrinted>2019-01-22T14:52:46Z</cp:lastPrinted>
  <dcterms:created xsi:type="dcterms:W3CDTF">2019-01-03T13:29:27Z</dcterms:created>
  <dcterms:modified xsi:type="dcterms:W3CDTF">2020-10-26T23:49:58Z</dcterms:modified>
</cp:coreProperties>
</file>